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32" y="-10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5D078-B430-4E49-B7CB-22B361AD524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95384-0BFE-4905-81E1-63BC2EE43D9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237615" y="1410970"/>
            <a:ext cx="7577455" cy="14617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ct val="95999"/>
              </a:lnSpc>
              <a:spcAft>
                <a:spcPts val="0"/>
              </a:spcAft>
            </a:pPr>
            <a:r>
              <a:rPr lang="en-US" sz="4400" spc="-20">
                <a:solidFill>
                  <a:srgbClr val="FFFFFF"/>
                </a:solidFill>
                <a:latin typeface="Gill Sans MT" panose="22635452340000000000" pitchFamily="2"/>
              </a:rPr>
              <a:t>The Changing Role of Medication </a:t>
            </a:r>
          </a:p>
          <a:p>
            <a:pPr marL="0" marR="0" indent="0" algn="ctr">
              <a:lnSpc>
                <a:spcPct val="113279"/>
              </a:lnSpc>
              <a:spcBef>
                <a:spcPts val="0"/>
              </a:spcBef>
              <a:spcAft>
                <a:spcPts val="360"/>
              </a:spcAft>
            </a:pPr>
            <a:r>
              <a:rPr lang="en-US" sz="4400" spc="0">
                <a:solidFill>
                  <a:srgbClr val="FFFFFF"/>
                </a:solidFill>
                <a:latin typeface="Gill Sans MT" panose="22635452340000000000" pitchFamily="2"/>
              </a:rPr>
              <a:t>in Advancing Recovery</a:t>
            </a:r>
            <a:r>
              <a:rPr lang="en-US" sz="100" spc="0">
                <a:solidFill>
                  <a:srgbClr val="FFFFFF"/>
                </a:solidFill>
                <a:latin typeface="Gill Sans MT" panose="22635452340000000000" pitchFamily="2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3437890" y="4011295"/>
            <a:ext cx="3124200" cy="344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ct val="76799"/>
              </a:lnSpc>
              <a:spcAft>
                <a:spcPts val="0"/>
              </a:spcAft>
            </a:pPr>
            <a:r>
              <a:rPr lang="en-US" sz="2900" spc="-55">
                <a:solidFill>
                  <a:srgbClr val="FFFFFF"/>
                </a:solidFill>
                <a:latin typeface="Gill Sans MT" panose="22635452340000000000" pitchFamily="2"/>
              </a:rPr>
              <a:t>NYAPRS Conference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Placeholder 127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idx="10"/>
          </p:nvPr>
        </p:nvSpPr>
        <p:spPr>
          <a:xfrm>
            <a:off x="1393190" y="509270"/>
            <a:ext cx="6894195" cy="1563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37260" rIns="0" bIns="0" anchor="t"/>
          <a:lstStyle/>
          <a:p>
            <a:pPr marL="0" marR="0" indent="0" algn="r">
              <a:lnSpc>
                <a:spcPct val="95999"/>
              </a:lnSpc>
              <a:spcAft>
                <a:spcPts val="0"/>
              </a:spcAft>
            </a:pPr>
            <a:r>
              <a:rPr lang="en-US" sz="1800" b="1" spc="-50">
                <a:solidFill>
                  <a:srgbClr val="000000"/>
                </a:solidFill>
                <a:latin typeface="Arial Narrow" panose="22635452340000000000" pitchFamily="2"/>
              </a:rPr>
              <a:t>Five-Year Outcomes for First-Episode Psychotic Patients in Finnish </a:t>
            </a:r>
          </a:p>
          <a:p>
            <a:pPr marL="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spc="0">
                <a:solidFill>
                  <a:srgbClr val="000000"/>
                </a:solidFill>
                <a:latin typeface="Arial Narrow" panose="22635452340000000000" pitchFamily="2"/>
              </a:rPr>
              <a:t>Western Lapland Treated with Open-Dialogue Therapy </a:t>
            </a:r>
          </a:p>
        </p:txBody>
      </p:sp>
      <p:sp>
        <p:nvSpPr>
          <p:cNvPr id="133" name="Text Placeholder 132"/>
          <p:cNvSpPr>
            <a:spLocks noGrp="1"/>
          </p:cNvSpPr>
          <p:nvPr>
            <p:ph type="body" idx="10"/>
          </p:nvPr>
        </p:nvSpPr>
        <p:spPr>
          <a:xfrm>
            <a:off x="1410970" y="6263640"/>
            <a:ext cx="722376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8580" rIns="0" bIns="0" anchor="t"/>
          <a:lstStyle/>
          <a:p>
            <a:pPr marL="0" marR="0" indent="0" algn="l">
              <a:lnSpc>
                <a:spcPct val="109439"/>
              </a:lnSpc>
              <a:spcAft>
                <a:spcPts val="3240"/>
              </a:spcAft>
            </a:pPr>
            <a:r>
              <a:rPr lang="en-US" sz="1250" spc="5">
                <a:solidFill>
                  <a:srgbClr val="000000"/>
                </a:solidFill>
                <a:latin typeface="Tahoma" panose="22635452340000000000" pitchFamily="2"/>
              </a:rPr>
              <a:t>Source: Seikkula, J. “Five-year experience of </a:t>
            </a:r>
            <a:r>
              <a:rPr lang="en-US" sz="1400" spc="5">
                <a:solidFill>
                  <a:srgbClr val="000000"/>
                </a:solidFill>
                <a:latin typeface="Arial" panose="22635452340000000000" pitchFamily="2"/>
              </a:rPr>
              <a:t>fi</a:t>
            </a:r>
            <a:r>
              <a:rPr lang="en-US" sz="1250" spc="5">
                <a:solidFill>
                  <a:srgbClr val="000000"/>
                </a:solidFill>
                <a:latin typeface="Tahoma" panose="22635452340000000000" pitchFamily="2"/>
              </a:rPr>
              <a:t>rst-episode nona</a:t>
            </a:r>
            <a:r>
              <a:rPr lang="en-US" sz="1400" spc="5">
                <a:solidFill>
                  <a:srgbClr val="000000"/>
                </a:solidFill>
                <a:latin typeface="Arial" panose="22635452340000000000" pitchFamily="2"/>
              </a:rPr>
              <a:t>ff</a:t>
            </a:r>
            <a:r>
              <a:rPr lang="en-US" sz="1250" spc="5">
                <a:solidFill>
                  <a:srgbClr val="000000"/>
                </a:solidFill>
                <a:latin typeface="Tahoma" panose="22635452340000000000" pitchFamily="2"/>
              </a:rPr>
              <a:t>ective psychosis in open-dialogue </a:t>
            </a:r>
            <a:r>
              <a:rPr lang="en-US" sz="1250" spc="15">
                <a:solidFill>
                  <a:srgbClr val="000000"/>
                </a:solidFill>
                <a:latin typeface="Tahoma" panose="22635452340000000000" pitchFamily="2"/>
              </a:rPr>
              <a:t>approach.” </a:t>
            </a:r>
            <a:r>
              <a:rPr lang="en-US" sz="1300" i="1" spc="15">
                <a:solidFill>
                  <a:srgbClr val="000000"/>
                </a:solidFill>
                <a:latin typeface="Arial Narrow" panose="22635452340000000000" pitchFamily="2"/>
              </a:rPr>
              <a:t>Psychotherapy Research</a:t>
            </a:r>
            <a:r>
              <a:rPr lang="en-US" sz="1250" spc="15">
                <a:solidFill>
                  <a:srgbClr val="000000"/>
                </a:solidFill>
                <a:latin typeface="Tahoma" panose="22635452340000000000" pitchFamily="2"/>
              </a:rPr>
              <a:t> 16 (2006):214-28. </a:t>
            </a:r>
          </a:p>
        </p:txBody>
      </p:sp>
      <p:sp>
        <p:nvSpPr>
          <p:cNvPr id="134" name="Text Placeholder 133"/>
          <p:cNvSpPr>
            <a:spLocks noGrp="1"/>
          </p:cNvSpPr>
          <p:nvPr>
            <p:ph type="body" idx="10"/>
          </p:nvPr>
        </p:nvSpPr>
        <p:spPr>
          <a:xfrm>
            <a:off x="521335" y="7250430"/>
            <a:ext cx="9015730" cy="12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1456690" y="509270"/>
            <a:ext cx="7569200" cy="17494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2880" rIns="0" bIns="0" anchor="t"/>
          <a:lstStyle/>
          <a:p>
            <a:pPr marL="4572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3750" spc="0">
                <a:solidFill>
                  <a:srgbClr val="000000"/>
                </a:solidFill>
                <a:latin typeface="Gill Sans MT" panose="22635452340000000000" pitchFamily="2"/>
              </a:rPr>
              <a:t>Martin Harrow’s Long-Term Study of </a:t>
            </a:r>
          </a:p>
          <a:p>
            <a:pPr marL="1874520" marR="0" indent="0" algn="l">
              <a:lnSpc>
                <a:spcPct val="95999"/>
              </a:lnSpc>
              <a:spcBef>
                <a:spcPts val="0"/>
              </a:spcBef>
              <a:spcAft>
                <a:spcPts val="3240"/>
              </a:spcAft>
            </a:pPr>
            <a:r>
              <a:rPr lang="en-US" sz="3750" spc="0">
                <a:solidFill>
                  <a:srgbClr val="000000"/>
                </a:solidFill>
                <a:latin typeface="Gill Sans MT" panose="22635452340000000000" pitchFamily="2"/>
              </a:rPr>
              <a:t>Psychotic Patients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/>
          </p:nvPr>
        </p:nvSpPr>
        <p:spPr>
          <a:xfrm>
            <a:off x="1456690" y="2258695"/>
            <a:ext cx="7569200" cy="4531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4864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2200" spc="0">
                <a:solidFill>
                  <a:srgbClr val="000000"/>
                </a:solidFill>
                <a:latin typeface="Gill Sans MT" panose="22635452340000000000" pitchFamily="2"/>
              </a:rPr>
              <a:t>Patient Enrollment </a:t>
            </a:r>
          </a:p>
          <a:p>
            <a:pPr marL="548640" marR="0" indent="32004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  <a:buFont typeface="Symbol"/>
              <a:buChar char="·"/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64 schizophrenia patients </a:t>
            </a:r>
          </a:p>
          <a:p>
            <a:pPr marL="548640" marR="0" indent="32004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81 patients with other psychotic disorders </a:t>
            </a:r>
          </a:p>
          <a:p>
            <a:pPr marL="1188720" marR="0" indent="0" algn="l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37 psychotic bipolar patients </a:t>
            </a:r>
          </a:p>
          <a:p>
            <a:pPr marL="118872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28 unipolar psychotic patients </a:t>
            </a:r>
          </a:p>
          <a:p>
            <a:pPr marL="123444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-50">
                <a:solidFill>
                  <a:srgbClr val="000000"/>
                </a:solidFill>
                <a:latin typeface="Gill Sans MT" panose="22635452340000000000" pitchFamily="2"/>
              </a:rPr>
              <a:t>16 other milder psychotic disorders </a:t>
            </a:r>
          </a:p>
          <a:p>
            <a:pPr marL="548640" marR="0" indent="27432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  <a:buFont typeface="Symbol"/>
              <a:buChar char="·"/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Median age of 22.9 years at index hospitalization </a:t>
            </a:r>
          </a:p>
          <a:p>
            <a:pPr marL="548640" marR="0" indent="27432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2200" spc="-50">
                <a:solidFill>
                  <a:srgbClr val="000000"/>
                </a:solidFill>
                <a:latin typeface="Gill Sans MT" panose="22635452340000000000" pitchFamily="2"/>
              </a:rPr>
              <a:t>Previous hospitalization </a:t>
            </a:r>
          </a:p>
          <a:p>
            <a:pPr marL="1188720" marR="0" indent="0" algn="l">
              <a:lnSpc>
                <a:spcPct val="95999"/>
              </a:lnSpc>
              <a:spcBef>
                <a:spcPts val="180"/>
              </a:spcBef>
              <a:spcAft>
                <a:spcPts val="0"/>
              </a:spcAft>
            </a:pPr>
            <a:r>
              <a:rPr lang="en-US" sz="2200" spc="-30">
                <a:solidFill>
                  <a:srgbClr val="000000"/>
                </a:solidFill>
                <a:latin typeface="Gill Sans MT" panose="22635452340000000000" pitchFamily="2"/>
              </a:rPr>
              <a:t>46% first hospitalization </a:t>
            </a:r>
          </a:p>
          <a:p>
            <a:pPr marL="118872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21% one previous hospitalization </a:t>
            </a:r>
          </a:p>
          <a:p>
            <a:pPr marL="1188720" marR="0" indent="0" algn="l">
              <a:lnSpc>
                <a:spcPct val="95999"/>
              </a:lnSpc>
              <a:spcBef>
                <a:spcPts val="0"/>
              </a:spcBef>
              <a:spcAft>
                <a:spcPts val="2520"/>
              </a:spcAft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33% two or more previous hospitalizations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0"/>
          </p:nvPr>
        </p:nvSpPr>
        <p:spPr>
          <a:xfrm>
            <a:off x="1456690" y="6790690"/>
            <a:ext cx="7569200" cy="4724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72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0"/>
          </p:nvPr>
        </p:nvSpPr>
        <p:spPr>
          <a:xfrm>
            <a:off x="2407920" y="509270"/>
            <a:ext cx="5190490" cy="19075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8600" rIns="0" bIns="0" anchor="t"/>
          <a:lstStyle/>
          <a:p>
            <a:pPr marL="0" marR="0" indent="0" algn="ctr">
              <a:lnSpc>
                <a:spcPct val="95999"/>
              </a:lnSpc>
              <a:spcAft>
                <a:spcPts val="0"/>
              </a:spcAft>
            </a:pPr>
            <a:r>
              <a:rPr lang="en-US" sz="3300" spc="-20">
                <a:solidFill>
                  <a:srgbClr val="000000"/>
                </a:solidFill>
                <a:latin typeface="Gill Sans MT" panose="22635452340000000000" pitchFamily="2"/>
              </a:rPr>
              <a:t>Long-term Recovery Rates for </a:t>
            </a:r>
          </a:p>
          <a:p>
            <a:pPr marL="0" marR="0" indent="0" algn="ctr">
              <a:lnSpc>
                <a:spcPct val="95999"/>
              </a:lnSpc>
              <a:spcBef>
                <a:spcPts val="0"/>
              </a:spcBef>
              <a:spcAft>
                <a:spcPts val="5040"/>
              </a:spcAft>
            </a:pPr>
            <a:r>
              <a:rPr lang="en-US" sz="3300" spc="0">
                <a:solidFill>
                  <a:srgbClr val="000000"/>
                </a:solidFill>
                <a:latin typeface="Gill Sans MT" panose="22635452340000000000" pitchFamily="2"/>
              </a:rPr>
              <a:t>Schizophrenia Patients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10"/>
          </p:nvPr>
        </p:nvSpPr>
        <p:spPr>
          <a:xfrm>
            <a:off x="1603375" y="2416810"/>
            <a:ext cx="355600" cy="3143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8719"/>
              </a:lnSpc>
              <a:spcAft>
                <a:spcPts val="540"/>
              </a:spcAft>
            </a:pPr>
            <a:r>
              <a:rPr lang="en-US" sz="1650" spc="-70">
                <a:solidFill>
                  <a:srgbClr val="000000"/>
                </a:solidFill>
                <a:latin typeface="Gill Sans MT" panose="22635452340000000000" pitchFamily="2"/>
              </a:rPr>
              <a:t>50% 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0"/>
          </p:nvPr>
        </p:nvSpPr>
        <p:spPr>
          <a:xfrm>
            <a:off x="1637030" y="4715510"/>
            <a:ext cx="31051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-175">
                <a:solidFill>
                  <a:srgbClr val="000000"/>
                </a:solidFill>
                <a:latin typeface="Gill Sans MT" panose="22635452340000000000" pitchFamily="2"/>
              </a:rPr>
              <a:t>10% 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idx="10"/>
          </p:nvPr>
        </p:nvSpPr>
        <p:spPr>
          <a:xfrm>
            <a:off x="7498080" y="4913630"/>
            <a:ext cx="1642745" cy="3352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860" rIns="0" bIns="0" anchor="t"/>
          <a:lstStyle/>
          <a:p>
            <a:pPr marL="0" marR="0" indent="0" algn="l">
              <a:lnSpc>
                <a:spcPct val="95999"/>
              </a:lnSpc>
              <a:spcAft>
                <a:spcPts val="540"/>
              </a:spcAft>
            </a:pPr>
            <a:r>
              <a:rPr lang="en-US" sz="1650" spc="-40">
                <a:solidFill>
                  <a:srgbClr val="000000"/>
                </a:solidFill>
                <a:latin typeface="Gill Sans MT" panose="22635452340000000000" pitchFamily="2"/>
              </a:rPr>
              <a:t>On Antipsychotics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idx="10"/>
          </p:nvPr>
        </p:nvSpPr>
        <p:spPr>
          <a:xfrm>
            <a:off x="1368425" y="5248910"/>
            <a:ext cx="579120" cy="3136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860" rIns="0" bIns="0" anchor="t"/>
          <a:lstStyle/>
          <a:p>
            <a:pPr marL="0" marR="0" indent="0" algn="r">
              <a:lnSpc>
                <a:spcPct val="77759"/>
              </a:lnSpc>
              <a:spcAft>
                <a:spcPts val="72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0% 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10"/>
          </p:nvPr>
        </p:nvSpPr>
        <p:spPr>
          <a:xfrm>
            <a:off x="1368425" y="5562600"/>
            <a:ext cx="7772400" cy="1700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11480" marR="0" indent="0" algn="l">
              <a:lnSpc>
                <a:spcPct val="95999"/>
              </a:lnSpc>
              <a:spcAft>
                <a:spcPts val="0"/>
              </a:spcAft>
              <a:tabLst>
                <a:tab pos="1640205" algn="l"/>
                <a:tab pos="2886075" algn="l"/>
                <a:tab pos="4234815" algn="l"/>
                <a:tab pos="6172200" algn="r"/>
              </a:tabLst>
            </a:pP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2 years 4.5 years </a:t>
            </a:r>
            <a:r>
              <a:rPr lang="en-US" sz="1650" spc="-30">
                <a:solidFill>
                  <a:srgbClr val="000000"/>
                </a:solidFill>
                <a:latin typeface="Gill Sans MT" panose="22635452340000000000" pitchFamily="2"/>
              </a:rPr>
              <a:t>7.5 years </a:t>
            </a: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10 years </a:t>
            </a: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15 years </a:t>
            </a:r>
          </a:p>
          <a:p>
            <a:pPr marL="0" marR="182880" indent="0" algn="l">
              <a:lnSpc>
                <a:spcPct val="95999"/>
              </a:lnSpc>
              <a:spcBef>
                <a:spcPts val="5040"/>
              </a:spcBef>
              <a:spcAft>
                <a:spcPts val="342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idx="10"/>
          </p:nvPr>
        </p:nvSpPr>
        <p:spPr>
          <a:xfrm>
            <a:off x="1469390" y="509270"/>
            <a:ext cx="7556500" cy="18103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2920" rIns="0" bIns="0" anchor="t"/>
          <a:lstStyle/>
          <a:p>
            <a:pPr marL="0" marR="0" indent="0" algn="ctr">
              <a:lnSpc>
                <a:spcPct val="95999"/>
              </a:lnSpc>
              <a:spcAft>
                <a:spcPts val="5940"/>
              </a:spcAft>
            </a:pPr>
            <a:r>
              <a:rPr lang="en-US" sz="3300" spc="-90">
                <a:solidFill>
                  <a:srgbClr val="000000"/>
                </a:solidFill>
                <a:latin typeface="Gill Sans MT" panose="22635452340000000000" pitchFamily="2"/>
              </a:rPr>
              <a:t>Global Adjustment of Schizophrenia Patients 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idx="10"/>
          </p:nvPr>
        </p:nvSpPr>
        <p:spPr>
          <a:xfrm>
            <a:off x="1048385" y="2331720"/>
            <a:ext cx="628015" cy="29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100"/>
              </a:lnSpc>
              <a:spcAft>
                <a:spcPts val="0"/>
              </a:spcAft>
            </a:pPr>
            <a:r>
              <a:rPr lang="en-US" sz="1250" spc="0">
                <a:solidFill>
                  <a:srgbClr val="000000"/>
                </a:solidFill>
                <a:latin typeface="Gill Sans MT" panose="22635452340000000000" pitchFamily="2"/>
              </a:rPr>
              <a:t>Worst </a:t>
            </a:r>
            <a:r>
              <a:t/>
            </a:r>
            <a:br/>
            <a:r>
              <a:rPr lang="en-US" sz="1250" spc="-60">
                <a:solidFill>
                  <a:srgbClr val="000000"/>
                </a:solidFill>
                <a:latin typeface="Gill Sans MT" panose="22635452340000000000" pitchFamily="2"/>
              </a:rPr>
              <a:t>outcomes 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idx="10"/>
          </p:nvPr>
        </p:nvSpPr>
        <p:spPr>
          <a:xfrm>
            <a:off x="2048510" y="4465320"/>
            <a:ext cx="93980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2 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idx="10"/>
          </p:nvPr>
        </p:nvSpPr>
        <p:spPr>
          <a:xfrm>
            <a:off x="2084705" y="4824730"/>
            <a:ext cx="24765" cy="1498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 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idx="10"/>
          </p:nvPr>
        </p:nvSpPr>
        <p:spPr>
          <a:xfrm>
            <a:off x="2048510" y="5181600"/>
            <a:ext cx="9715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0 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idx="10"/>
          </p:nvPr>
        </p:nvSpPr>
        <p:spPr>
          <a:xfrm>
            <a:off x="2048510" y="2319655"/>
            <a:ext cx="9715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8 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idx="10"/>
          </p:nvPr>
        </p:nvSpPr>
        <p:spPr>
          <a:xfrm>
            <a:off x="2054225" y="2679065"/>
            <a:ext cx="97790" cy="149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7 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idx="10"/>
          </p:nvPr>
        </p:nvSpPr>
        <p:spPr>
          <a:xfrm>
            <a:off x="2051050" y="3035935"/>
            <a:ext cx="9461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6 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idx="10"/>
          </p:nvPr>
        </p:nvSpPr>
        <p:spPr>
          <a:xfrm>
            <a:off x="2054225" y="3395345"/>
            <a:ext cx="85725" cy="149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5 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idx="10"/>
          </p:nvPr>
        </p:nvSpPr>
        <p:spPr>
          <a:xfrm>
            <a:off x="2045335" y="3752215"/>
            <a:ext cx="100330" cy="149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4 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idx="10"/>
          </p:nvPr>
        </p:nvSpPr>
        <p:spPr>
          <a:xfrm>
            <a:off x="2057400" y="4108450"/>
            <a:ext cx="7937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3 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idx="10"/>
          </p:nvPr>
        </p:nvSpPr>
        <p:spPr>
          <a:xfrm>
            <a:off x="1075690" y="4937760"/>
            <a:ext cx="628015" cy="29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100"/>
              </a:lnSpc>
              <a:spcAft>
                <a:spcPts val="0"/>
              </a:spcAft>
            </a:pPr>
            <a:r>
              <a:rPr lang="en-US" sz="1250" spc="0">
                <a:solidFill>
                  <a:srgbClr val="000000"/>
                </a:solidFill>
                <a:latin typeface="Gill Sans MT" panose="22635452340000000000" pitchFamily="2"/>
              </a:rPr>
              <a:t>Best </a:t>
            </a:r>
            <a:r>
              <a:t/>
            </a:r>
            <a:br/>
            <a:r>
              <a:rPr lang="en-US" sz="1250" spc="-60">
                <a:solidFill>
                  <a:srgbClr val="000000"/>
                </a:solidFill>
                <a:latin typeface="Gill Sans MT" panose="22635452340000000000" pitchFamily="2"/>
              </a:rPr>
              <a:t>outcomes 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idx="10"/>
          </p:nvPr>
        </p:nvSpPr>
        <p:spPr>
          <a:xfrm>
            <a:off x="7586345" y="2319655"/>
            <a:ext cx="1625600" cy="3112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00100" rIns="0" bIns="0" anchor="t"/>
          <a:lstStyle/>
          <a:p>
            <a:pPr marL="45720" marR="0" indent="-45720" algn="l">
              <a:lnSpc>
                <a:spcPct val="289919"/>
              </a:lnSpc>
              <a:spcAft>
                <a:spcPts val="6300"/>
              </a:spcAft>
            </a:pPr>
            <a:r>
              <a:rPr lang="en-US" sz="1650" spc="-40">
                <a:solidFill>
                  <a:srgbClr val="000000"/>
                </a:solidFill>
                <a:latin typeface="Gill Sans MT" panose="22635452340000000000" pitchFamily="2"/>
              </a:rPr>
              <a:t>On Antipsychotics </a:t>
            </a: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Off Antipsychotics 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idx="10"/>
          </p:nvPr>
        </p:nvSpPr>
        <p:spPr>
          <a:xfrm>
            <a:off x="1520825" y="5431790"/>
            <a:ext cx="7569200" cy="18313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02920" marR="0" indent="0" algn="l">
              <a:lnSpc>
                <a:spcPct val="95999"/>
              </a:lnSpc>
              <a:spcAft>
                <a:spcPts val="0"/>
              </a:spcAft>
              <a:tabLst>
                <a:tab pos="1674495" algn="l"/>
                <a:tab pos="2943225" algn="l"/>
                <a:tab pos="4257675" algn="l"/>
                <a:tab pos="6178550" algn="r"/>
              </a:tabLst>
            </a:pP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2 years </a:t>
            </a: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4.5 years </a:t>
            </a:r>
            <a:r>
              <a:rPr lang="en-US" sz="1650" spc="-20">
                <a:solidFill>
                  <a:srgbClr val="000000"/>
                </a:solidFill>
                <a:latin typeface="Gill Sans MT" panose="22635452340000000000" pitchFamily="2"/>
              </a:rPr>
              <a:t>7.5 years </a:t>
            </a: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10 years </a:t>
            </a: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15 years </a:t>
            </a:r>
          </a:p>
          <a:p>
            <a:pPr marL="0" marR="0" indent="0" algn="l">
              <a:lnSpc>
                <a:spcPct val="95999"/>
              </a:lnSpc>
              <a:spcBef>
                <a:spcPts val="6120"/>
              </a:spcBef>
              <a:spcAft>
                <a:spcPts val="342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20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20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/>
          <p:cNvSpPr>
            <a:spLocks noGrp="1"/>
          </p:cNvSpPr>
          <p:nvPr>
            <p:ph type="body" idx="10"/>
          </p:nvPr>
        </p:nvSpPr>
        <p:spPr>
          <a:xfrm>
            <a:off x="1718945" y="1179830"/>
            <a:ext cx="7025640" cy="478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ct val="95999"/>
              </a:lnSpc>
              <a:spcAft>
                <a:spcPts val="0"/>
              </a:spcAft>
            </a:pPr>
            <a:r>
              <a:rPr lang="en-US" sz="3250" spc="-30">
                <a:solidFill>
                  <a:srgbClr val="000000"/>
                </a:solidFill>
                <a:latin typeface="Gill Sans MT" panose="22635452340000000000" pitchFamily="2"/>
              </a:rPr>
              <a:t>Spectrum of Outcomes in Harrow’s Study 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idx="10"/>
          </p:nvPr>
        </p:nvSpPr>
        <p:spPr>
          <a:xfrm>
            <a:off x="3224530" y="2316480"/>
            <a:ext cx="4776470" cy="262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  <a:tabLst>
                <a:tab pos="4773295" algn="r"/>
              </a:tabLst>
            </a:pPr>
            <a:r>
              <a:rPr lang="en-US" sz="1800" spc="-70">
                <a:solidFill>
                  <a:srgbClr val="000000"/>
                </a:solidFill>
                <a:latin typeface="Gill Sans MT" panose="22635452340000000000" pitchFamily="2"/>
              </a:rPr>
              <a:t>Recovered </a:t>
            </a:r>
            <a:r>
              <a:rPr lang="en-US" sz="1800" spc="320">
                <a:solidFill>
                  <a:srgbClr val="000000"/>
                </a:solidFill>
                <a:latin typeface="Gill Sans MT" panose="22635452340000000000" pitchFamily="2"/>
              </a:rPr>
              <a:t>FairUniformly Poor 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idx="10"/>
          </p:nvPr>
        </p:nvSpPr>
        <p:spPr>
          <a:xfrm>
            <a:off x="1127760" y="3508375"/>
            <a:ext cx="1551305" cy="2463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1650" spc="-65">
                <a:solidFill>
                  <a:srgbClr val="000000"/>
                </a:solidFill>
                <a:latin typeface="Gill Sans MT" panose="22635452340000000000" pitchFamily="2"/>
              </a:rPr>
              <a:t>On Antipsychotics </a:t>
            </a:r>
          </a:p>
        </p:txBody>
      </p:sp>
      <p:sp>
        <p:nvSpPr>
          <p:cNvPr id="56" name="Text Placeholder 55"/>
          <p:cNvSpPr>
            <a:spLocks noGrp="1"/>
          </p:cNvSpPr>
          <p:nvPr>
            <p:ph type="body" idx="10"/>
          </p:nvPr>
        </p:nvSpPr>
        <p:spPr>
          <a:xfrm>
            <a:off x="6964680" y="3520440"/>
            <a:ext cx="292735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5">
                <a:solidFill>
                  <a:srgbClr val="FFFFFF"/>
                </a:solidFill>
                <a:latin typeface="Gill Sans MT" panose="22635452340000000000" pitchFamily="2"/>
              </a:rPr>
              <a:t>0.49 </a:t>
            </a:r>
          </a:p>
        </p:txBody>
      </p:sp>
      <p:sp>
        <p:nvSpPr>
          <p:cNvPr id="57" name="Text Placeholder 56"/>
          <p:cNvSpPr>
            <a:spLocks noGrp="1"/>
          </p:cNvSpPr>
          <p:nvPr>
            <p:ph type="body" idx="10"/>
          </p:nvPr>
        </p:nvSpPr>
        <p:spPr>
          <a:xfrm>
            <a:off x="4291330" y="3520440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0.46 </a:t>
            </a:r>
          </a:p>
        </p:txBody>
      </p:sp>
      <p:sp>
        <p:nvSpPr>
          <p:cNvPr id="58" name="Text Placeholder 57"/>
          <p:cNvSpPr>
            <a:spLocks noGrp="1"/>
          </p:cNvSpPr>
          <p:nvPr>
            <p:ph type="body" idx="10"/>
          </p:nvPr>
        </p:nvSpPr>
        <p:spPr>
          <a:xfrm>
            <a:off x="2856230" y="3520440"/>
            <a:ext cx="29210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5">
                <a:solidFill>
                  <a:srgbClr val="FFFFFF"/>
                </a:solidFill>
                <a:latin typeface="Gill Sans MT" panose="22635452340000000000" pitchFamily="2"/>
              </a:rPr>
              <a:t>0.05 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idx="10"/>
          </p:nvPr>
        </p:nvSpPr>
        <p:spPr>
          <a:xfrm>
            <a:off x="1127760" y="5013960"/>
            <a:ext cx="1551305" cy="2463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1650" spc="-65">
                <a:solidFill>
                  <a:srgbClr val="000000"/>
                </a:solidFill>
                <a:latin typeface="Gill Sans MT" panose="22635452340000000000" pitchFamily="2"/>
              </a:rPr>
              <a:t>Off Antipsychotics </a:t>
            </a:r>
          </a:p>
        </p:txBody>
      </p:sp>
      <p:sp>
        <p:nvSpPr>
          <p:cNvPr id="60" name="Text Placeholder 59"/>
          <p:cNvSpPr>
            <a:spLocks noGrp="1"/>
          </p:cNvSpPr>
          <p:nvPr>
            <p:ph type="body" idx="10"/>
          </p:nvPr>
        </p:nvSpPr>
        <p:spPr>
          <a:xfrm>
            <a:off x="7948930" y="5026025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125">
                <a:solidFill>
                  <a:srgbClr val="FFFFFF"/>
                </a:solidFill>
                <a:latin typeface="Gill Sans MT" panose="22635452340000000000" pitchFamily="2"/>
              </a:rPr>
              <a:t>0.1 6 </a:t>
            </a:r>
          </a:p>
        </p:txBody>
      </p:sp>
      <p:sp>
        <p:nvSpPr>
          <p:cNvPr id="61" name="Text Placeholder 60"/>
          <p:cNvSpPr>
            <a:spLocks noGrp="1"/>
          </p:cNvSpPr>
          <p:nvPr>
            <p:ph type="body" idx="10"/>
          </p:nvPr>
        </p:nvSpPr>
        <p:spPr>
          <a:xfrm>
            <a:off x="6260465" y="5026025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0.46 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idx="10"/>
          </p:nvPr>
        </p:nvSpPr>
        <p:spPr>
          <a:xfrm>
            <a:off x="3886200" y="5026025"/>
            <a:ext cx="2070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200">
                <a:solidFill>
                  <a:srgbClr val="FFFFFF"/>
                </a:solidFill>
                <a:latin typeface="Gill Sans MT" panose="22635452340000000000" pitchFamily="2"/>
              </a:rPr>
              <a:t>0 . 4 </a:t>
            </a:r>
          </a:p>
        </p:txBody>
      </p:sp>
      <p:sp>
        <p:nvSpPr>
          <p:cNvPr id="63" name="Text Placeholder 62"/>
          <p:cNvSpPr>
            <a:spLocks noGrp="1"/>
          </p:cNvSpPr>
          <p:nvPr>
            <p:ph type="body" idx="10"/>
          </p:nvPr>
        </p:nvSpPr>
        <p:spPr>
          <a:xfrm>
            <a:off x="2743200" y="5995670"/>
            <a:ext cx="5974080" cy="1974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2140">
                <a:solidFill>
                  <a:srgbClr val="000000"/>
                </a:solidFill>
                <a:latin typeface="Gill Sans MT" panose="22635452340000000000" pitchFamily="2"/>
              </a:rPr>
              <a:t>0%25%50%75%100% 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idx="10"/>
          </p:nvPr>
        </p:nvSpPr>
        <p:spPr>
          <a:xfrm>
            <a:off x="1386840" y="6748145"/>
            <a:ext cx="7565390" cy="3321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Placeholder 66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idx="10"/>
          </p:nvPr>
        </p:nvSpPr>
        <p:spPr>
          <a:xfrm>
            <a:off x="1710055" y="509270"/>
            <a:ext cx="6748145" cy="19018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4340" rIns="0" bIns="0" anchor="t"/>
          <a:lstStyle/>
          <a:p>
            <a:pPr marL="50292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3150" spc="-50">
                <a:solidFill>
                  <a:srgbClr val="000000"/>
                </a:solidFill>
                <a:latin typeface="Gill Sans MT" panose="22635452340000000000" pitchFamily="2"/>
              </a:rPr>
              <a:t>Schizophrenia Patients Experiencing </a:t>
            </a:r>
          </a:p>
          <a:p>
            <a:pPr marL="0" marR="0" indent="0" algn="ctr">
              <a:lnSpc>
                <a:spcPct val="95999"/>
              </a:lnSpc>
              <a:spcBef>
                <a:spcPts val="0"/>
              </a:spcBef>
              <a:spcAft>
                <a:spcPts val="3780"/>
              </a:spcAft>
            </a:pPr>
            <a:r>
              <a:rPr lang="en-US" sz="3150" spc="-110">
                <a:solidFill>
                  <a:srgbClr val="000000"/>
                </a:solidFill>
                <a:latin typeface="Gill Sans MT" panose="22635452340000000000" pitchFamily="2"/>
              </a:rPr>
              <a:t>Psychotic Symptoms Over the Long Term </a:t>
            </a:r>
          </a:p>
        </p:txBody>
      </p:sp>
      <p:sp>
        <p:nvSpPr>
          <p:cNvPr id="69" name="Text Placeholder 68"/>
          <p:cNvSpPr>
            <a:spLocks noGrp="1"/>
          </p:cNvSpPr>
          <p:nvPr>
            <p:ph type="body" idx="10"/>
          </p:nvPr>
        </p:nvSpPr>
        <p:spPr>
          <a:xfrm>
            <a:off x="3134995" y="2411095"/>
            <a:ext cx="5778500" cy="307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180"/>
              </a:spcAft>
              <a:tabLst>
                <a:tab pos="4500245" algn="r"/>
              </a:tabLst>
            </a:pPr>
            <a:r>
              <a:rPr lang="en-US" sz="1800" spc="-100">
                <a:solidFill>
                  <a:srgbClr val="000000"/>
                </a:solidFill>
                <a:latin typeface="Gill Sans MT" panose="22635452340000000000" pitchFamily="2"/>
              </a:rPr>
              <a:t>O ff antipsychotics </a:t>
            </a:r>
            <a:r>
              <a:rPr lang="en-US" sz="1800" spc="-50">
                <a:solidFill>
                  <a:srgbClr val="000000"/>
                </a:solidFill>
                <a:latin typeface="Gill Sans MT" panose="22635452340000000000" pitchFamily="2"/>
              </a:rPr>
              <a:t>On Antipsychotics </a:t>
            </a:r>
          </a:p>
        </p:txBody>
      </p:sp>
      <p:sp>
        <p:nvSpPr>
          <p:cNvPr id="74" name="Text Placeholder 73"/>
          <p:cNvSpPr>
            <a:spLocks noGrp="1"/>
          </p:cNvSpPr>
          <p:nvPr>
            <p:ph type="body" idx="10"/>
          </p:nvPr>
        </p:nvSpPr>
        <p:spPr>
          <a:xfrm>
            <a:off x="1344295" y="3209290"/>
            <a:ext cx="7569200" cy="4241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6576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100% </a:t>
            </a:r>
          </a:p>
        </p:txBody>
      </p:sp>
      <p:sp>
        <p:nvSpPr>
          <p:cNvPr id="75" name="Text Placeholder 74"/>
          <p:cNvSpPr>
            <a:spLocks noGrp="1"/>
          </p:cNvSpPr>
          <p:nvPr>
            <p:ph type="body" idx="10"/>
          </p:nvPr>
        </p:nvSpPr>
        <p:spPr>
          <a:xfrm>
            <a:off x="1344295" y="6303010"/>
            <a:ext cx="7569200" cy="960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737360" marR="0" indent="0" algn="l">
              <a:lnSpc>
                <a:spcPct val="95999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10-year followup </a:t>
            </a: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15-year followup </a:t>
            </a:r>
          </a:p>
          <a:p>
            <a:pPr marL="0" marR="0" indent="0" algn="l">
              <a:lnSpc>
                <a:spcPct val="95999"/>
              </a:lnSpc>
              <a:spcBef>
                <a:spcPts val="1260"/>
              </a:spcBef>
              <a:spcAft>
                <a:spcPts val="144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  <p:sp>
        <p:nvSpPr>
          <p:cNvPr id="76" name="Text Placeholder 75"/>
          <p:cNvSpPr>
            <a:spLocks noGrp="1"/>
          </p:cNvSpPr>
          <p:nvPr>
            <p:ph type="body" idx="10"/>
          </p:nvPr>
        </p:nvSpPr>
        <p:spPr>
          <a:xfrm>
            <a:off x="1807210" y="3925570"/>
            <a:ext cx="341630" cy="1987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75% 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idx="10"/>
          </p:nvPr>
        </p:nvSpPr>
        <p:spPr>
          <a:xfrm>
            <a:off x="1807210" y="4639310"/>
            <a:ext cx="341630" cy="19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50% </a:t>
            </a:r>
          </a:p>
        </p:txBody>
      </p:sp>
      <p:sp>
        <p:nvSpPr>
          <p:cNvPr id="78" name="Text Placeholder 77"/>
          <p:cNvSpPr>
            <a:spLocks noGrp="1"/>
          </p:cNvSpPr>
          <p:nvPr>
            <p:ph type="body" idx="10"/>
          </p:nvPr>
        </p:nvSpPr>
        <p:spPr>
          <a:xfrm>
            <a:off x="1804670" y="5355590"/>
            <a:ext cx="344170" cy="19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-40">
                <a:solidFill>
                  <a:srgbClr val="000000"/>
                </a:solidFill>
                <a:latin typeface="Gill Sans MT" panose="22635452340000000000" pitchFamily="2"/>
              </a:rPr>
              <a:t>25% </a:t>
            </a:r>
          </a:p>
        </p:txBody>
      </p:sp>
      <p:sp>
        <p:nvSpPr>
          <p:cNvPr id="79" name="Text Placeholder 78"/>
          <p:cNvSpPr>
            <a:spLocks noGrp="1"/>
          </p:cNvSpPr>
          <p:nvPr>
            <p:ph type="body" idx="10"/>
          </p:nvPr>
        </p:nvSpPr>
        <p:spPr>
          <a:xfrm>
            <a:off x="1908175" y="6071870"/>
            <a:ext cx="240665" cy="19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-45">
                <a:solidFill>
                  <a:srgbClr val="000000"/>
                </a:solidFill>
                <a:latin typeface="Gill Sans MT" panose="22635452340000000000" pitchFamily="2"/>
              </a:rPr>
              <a:t>0% </a:t>
            </a:r>
          </a:p>
        </p:txBody>
      </p:sp>
      <p:sp>
        <p:nvSpPr>
          <p:cNvPr id="82" name="Text Placeholder 81"/>
          <p:cNvSpPr>
            <a:spLocks noGrp="1"/>
          </p:cNvSpPr>
          <p:nvPr>
            <p:ph type="body" idx="10"/>
          </p:nvPr>
        </p:nvSpPr>
        <p:spPr>
          <a:xfrm>
            <a:off x="3035935" y="5751830"/>
            <a:ext cx="286385" cy="1651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140">
                <a:solidFill>
                  <a:srgbClr val="FFFFFF"/>
                </a:solidFill>
                <a:latin typeface="Gill Sans MT" panose="22635452340000000000" pitchFamily="2"/>
              </a:rPr>
              <a:t>0. 23 </a:t>
            </a:r>
          </a:p>
        </p:txBody>
      </p:sp>
      <p:sp>
        <p:nvSpPr>
          <p:cNvPr id="83" name="Text Placeholder 82"/>
          <p:cNvSpPr>
            <a:spLocks noGrp="1"/>
          </p:cNvSpPr>
          <p:nvPr>
            <p:ph type="body" idx="10"/>
          </p:nvPr>
        </p:nvSpPr>
        <p:spPr>
          <a:xfrm>
            <a:off x="4267200" y="4953000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0.79 </a:t>
            </a:r>
          </a:p>
        </p:txBody>
      </p:sp>
      <p:sp>
        <p:nvSpPr>
          <p:cNvPr id="84" name="Text Placeholder 83"/>
          <p:cNvSpPr>
            <a:spLocks noGrp="1"/>
          </p:cNvSpPr>
          <p:nvPr>
            <p:ph type="body" idx="10"/>
          </p:nvPr>
        </p:nvSpPr>
        <p:spPr>
          <a:xfrm>
            <a:off x="5989320" y="5681345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0.28 </a:t>
            </a:r>
          </a:p>
        </p:txBody>
      </p:sp>
      <p:sp>
        <p:nvSpPr>
          <p:cNvPr id="85" name="Text Placeholder 84"/>
          <p:cNvSpPr>
            <a:spLocks noGrp="1"/>
          </p:cNvSpPr>
          <p:nvPr>
            <p:ph type="body" idx="10"/>
          </p:nvPr>
        </p:nvSpPr>
        <p:spPr>
          <a:xfrm>
            <a:off x="7220585" y="5166360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0.64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 Placeholder 88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90" name="Text Placeholder 89"/>
          <p:cNvSpPr>
            <a:spLocks noGrp="1"/>
          </p:cNvSpPr>
          <p:nvPr>
            <p:ph type="body" idx="10"/>
          </p:nvPr>
        </p:nvSpPr>
        <p:spPr>
          <a:xfrm>
            <a:off x="1036320" y="509270"/>
            <a:ext cx="8229600" cy="17856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7200" rIns="0" bIns="0" anchor="t"/>
          <a:lstStyle/>
          <a:p>
            <a:pPr marL="0" marR="0" indent="0" algn="l">
              <a:lnSpc>
                <a:spcPct val="95999"/>
              </a:lnSpc>
              <a:spcAft>
                <a:spcPts val="6300"/>
              </a:spcAft>
            </a:pPr>
            <a:r>
              <a:rPr lang="en-US" sz="3250" spc="-25">
                <a:solidFill>
                  <a:srgbClr val="000000"/>
                </a:solidFill>
                <a:latin typeface="Gill Sans MT" panose="22635452340000000000" pitchFamily="2"/>
              </a:rPr>
              <a:t>Global Adjustment of “Other Psychotic” Patients </a:t>
            </a:r>
          </a:p>
        </p:txBody>
      </p:sp>
      <p:sp>
        <p:nvSpPr>
          <p:cNvPr id="98" name="Text Placeholder 97"/>
          <p:cNvSpPr>
            <a:spLocks noGrp="1"/>
          </p:cNvSpPr>
          <p:nvPr>
            <p:ph type="body" idx="10"/>
          </p:nvPr>
        </p:nvSpPr>
        <p:spPr>
          <a:xfrm>
            <a:off x="2057400" y="4740275"/>
            <a:ext cx="24130" cy="3625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1440" rIns="0" bIns="0" anchor="t"/>
          <a:lstStyle/>
          <a:p>
            <a:pPr marL="0" marR="0" indent="0" algn="l">
              <a:lnSpc>
                <a:spcPct val="76799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 </a:t>
            </a:r>
          </a:p>
        </p:txBody>
      </p:sp>
      <p:sp>
        <p:nvSpPr>
          <p:cNvPr id="102" name="Text Placeholder 101"/>
          <p:cNvSpPr>
            <a:spLocks noGrp="1"/>
          </p:cNvSpPr>
          <p:nvPr>
            <p:ph type="body" idx="10"/>
          </p:nvPr>
        </p:nvSpPr>
        <p:spPr>
          <a:xfrm>
            <a:off x="1344295" y="5678805"/>
            <a:ext cx="7562215" cy="15716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2960" rIns="0" bIns="0" anchor="t"/>
          <a:lstStyle/>
          <a:p>
            <a:pPr marL="0" marR="0" indent="0" algn="l">
              <a:lnSpc>
                <a:spcPct val="95999"/>
              </a:lnSpc>
              <a:spcAft>
                <a:spcPts val="306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2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2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  <p:sp>
        <p:nvSpPr>
          <p:cNvPr id="103" name="Text Placeholder 102"/>
          <p:cNvSpPr>
            <a:spLocks noGrp="1"/>
          </p:cNvSpPr>
          <p:nvPr>
            <p:ph type="body" idx="10"/>
          </p:nvPr>
        </p:nvSpPr>
        <p:spPr>
          <a:xfrm>
            <a:off x="521335" y="7250430"/>
            <a:ext cx="9015730" cy="12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 Placeholder 107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09" name="Text Placeholder 108"/>
          <p:cNvSpPr>
            <a:spLocks noGrp="1"/>
          </p:cNvSpPr>
          <p:nvPr>
            <p:ph type="body" idx="10"/>
          </p:nvPr>
        </p:nvSpPr>
        <p:spPr>
          <a:xfrm>
            <a:off x="1471930" y="509270"/>
            <a:ext cx="7353300" cy="2127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08660" rIns="0" bIns="0" anchor="t"/>
          <a:lstStyle/>
          <a:p>
            <a:pPr marL="0" marR="0" indent="0" algn="ctr">
              <a:lnSpc>
                <a:spcPct val="95999"/>
              </a:lnSpc>
              <a:spcAft>
                <a:spcPts val="6840"/>
              </a:spcAft>
            </a:pPr>
            <a:r>
              <a:rPr lang="en-US" sz="3300" spc="-95">
                <a:solidFill>
                  <a:srgbClr val="000000"/>
                </a:solidFill>
                <a:latin typeface="Gill Sans MT" panose="22635452340000000000" pitchFamily="2"/>
              </a:rPr>
              <a:t>Global Adjustment of All Psychotic Patients </a:t>
            </a:r>
          </a:p>
        </p:txBody>
      </p:sp>
      <p:sp>
        <p:nvSpPr>
          <p:cNvPr id="110" name="Text Placeholder 109"/>
          <p:cNvSpPr>
            <a:spLocks noGrp="1"/>
          </p:cNvSpPr>
          <p:nvPr>
            <p:ph type="body" idx="10"/>
          </p:nvPr>
        </p:nvSpPr>
        <p:spPr>
          <a:xfrm>
            <a:off x="890270" y="2636520"/>
            <a:ext cx="685800" cy="2395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ct val="95999"/>
              </a:lnSpc>
              <a:spcAft>
                <a:spcPts val="15480"/>
              </a:spcAft>
            </a:pPr>
            <a:r>
              <a:rPr lang="en-US" sz="1250" spc="0">
                <a:solidFill>
                  <a:srgbClr val="000000"/>
                </a:solidFill>
                <a:latin typeface="Gill Sans MT" panose="22635452340000000000" pitchFamily="2"/>
              </a:rPr>
              <a:t>Worst </a:t>
            </a:r>
            <a:r>
              <a:t/>
            </a:r>
            <a:br/>
            <a:r>
              <a:rPr lang="en-US" sz="1250" spc="-40">
                <a:solidFill>
                  <a:srgbClr val="000000"/>
                </a:solidFill>
                <a:latin typeface="Gill Sans MT" panose="22635452340000000000" pitchFamily="2"/>
              </a:rPr>
              <a:t>outcomes </a:t>
            </a:r>
          </a:p>
        </p:txBody>
      </p:sp>
      <p:sp>
        <p:nvSpPr>
          <p:cNvPr id="111" name="Text Placeholder 110"/>
          <p:cNvSpPr>
            <a:spLocks noGrp="1"/>
          </p:cNvSpPr>
          <p:nvPr>
            <p:ph type="body" idx="10"/>
          </p:nvPr>
        </p:nvSpPr>
        <p:spPr>
          <a:xfrm>
            <a:off x="1840865" y="2636520"/>
            <a:ext cx="7501255" cy="2489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36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8 </a:t>
            </a:r>
          </a:p>
        </p:txBody>
      </p:sp>
      <p:sp>
        <p:nvSpPr>
          <p:cNvPr id="116" name="Text Placeholder 115"/>
          <p:cNvSpPr>
            <a:spLocks noGrp="1"/>
          </p:cNvSpPr>
          <p:nvPr>
            <p:ph type="body" idx="10"/>
          </p:nvPr>
        </p:nvSpPr>
        <p:spPr>
          <a:xfrm>
            <a:off x="935990" y="5031740"/>
            <a:ext cx="624840" cy="701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60020" rIns="0" bIns="0" anchor="t"/>
          <a:lstStyle/>
          <a:p>
            <a:pPr marL="0" marR="0" indent="0" algn="ctr">
              <a:lnSpc>
                <a:spcPct val="95999"/>
              </a:lnSpc>
              <a:spcAft>
                <a:spcPts val="900"/>
              </a:spcAft>
            </a:pPr>
            <a:r>
              <a:rPr lang="en-US" sz="1250" spc="0">
                <a:solidFill>
                  <a:srgbClr val="000000"/>
                </a:solidFill>
                <a:latin typeface="Gill Sans MT" panose="22635452340000000000" pitchFamily="2"/>
              </a:rPr>
              <a:t>Best </a:t>
            </a:r>
            <a:r>
              <a:t/>
            </a:r>
            <a:br/>
            <a:r>
              <a:rPr lang="en-US" sz="1250" spc="-65">
                <a:solidFill>
                  <a:srgbClr val="000000"/>
                </a:solidFill>
                <a:latin typeface="Gill Sans MT" panose="22635452340000000000" pitchFamily="2"/>
              </a:rPr>
              <a:t>outcomes </a:t>
            </a:r>
          </a:p>
        </p:txBody>
      </p:sp>
      <p:sp>
        <p:nvSpPr>
          <p:cNvPr id="117" name="Text Placeholder 116"/>
          <p:cNvSpPr>
            <a:spLocks noGrp="1"/>
          </p:cNvSpPr>
          <p:nvPr>
            <p:ph type="body" idx="10"/>
          </p:nvPr>
        </p:nvSpPr>
        <p:spPr>
          <a:xfrm>
            <a:off x="935990" y="5733415"/>
            <a:ext cx="7912100" cy="15297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68680" marR="0" indent="0" algn="l">
              <a:lnSpc>
                <a:spcPct val="95999"/>
              </a:lnSpc>
              <a:spcAft>
                <a:spcPts val="0"/>
              </a:spcAft>
              <a:tabLst>
                <a:tab pos="2125980" algn="l"/>
                <a:tab pos="3457575" algn="l"/>
                <a:tab pos="4834890" algn="l"/>
                <a:tab pos="6824345" algn="r"/>
              </a:tabLst>
            </a:pP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2 years </a:t>
            </a: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4.5 years </a:t>
            </a:r>
            <a:r>
              <a:rPr lang="en-US" sz="1650" spc="-20">
                <a:solidFill>
                  <a:srgbClr val="000000"/>
                </a:solidFill>
                <a:latin typeface="Gill Sans MT" panose="22635452340000000000" pitchFamily="2"/>
              </a:rPr>
              <a:t>7.5 years </a:t>
            </a: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10 years </a:t>
            </a: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15 years </a:t>
            </a:r>
          </a:p>
          <a:p>
            <a:pPr marL="320040" marR="0" indent="0" algn="l">
              <a:lnSpc>
                <a:spcPct val="95999"/>
              </a:lnSpc>
              <a:spcBef>
                <a:spcPts val="5760"/>
              </a:spcBef>
              <a:spcAft>
                <a:spcPts val="144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  <p:sp>
        <p:nvSpPr>
          <p:cNvPr id="118" name="Text Placeholder 117"/>
          <p:cNvSpPr>
            <a:spLocks noGrp="1"/>
          </p:cNvSpPr>
          <p:nvPr>
            <p:ph type="body" idx="10"/>
          </p:nvPr>
        </p:nvSpPr>
        <p:spPr>
          <a:xfrm>
            <a:off x="1847215" y="5142230"/>
            <a:ext cx="6978015" cy="553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 </a:t>
            </a:r>
            <a:r>
              <a:t/>
            </a:r>
            <a:br/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0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 Placeholder 124"/>
          <p:cNvSpPr>
            <a:spLocks noGrp="1"/>
          </p:cNvSpPr>
          <p:nvPr>
            <p:ph type="body" idx="10"/>
          </p:nvPr>
        </p:nvSpPr>
        <p:spPr>
          <a:xfrm>
            <a:off x="1974850" y="509270"/>
            <a:ext cx="679450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982980" rIns="0" bIns="0" anchor="t"/>
          <a:lstStyle/>
          <a:p>
            <a:pPr marL="0" marR="0" indent="0" algn="ctr">
              <a:lnSpc>
                <a:spcPct val="95999"/>
              </a:lnSpc>
              <a:spcAft>
                <a:spcPts val="0"/>
              </a:spcAft>
            </a:pPr>
            <a:r>
              <a:rPr lang="en-US" sz="2900" spc="-70">
                <a:solidFill>
                  <a:srgbClr val="000000"/>
                </a:solidFill>
                <a:latin typeface="Gill Sans MT" panose="22635452340000000000" pitchFamily="2"/>
              </a:rPr>
              <a:t>“In addition, global outcome for the group of </a:t>
            </a:r>
          </a:p>
          <a:p>
            <a:pPr marL="0" marR="0" indent="0" algn="ctr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en-US" sz="2900" spc="35">
                <a:solidFill>
                  <a:srgbClr val="000000"/>
                </a:solidFill>
                <a:latin typeface="Gill Sans MT" panose="22635452340000000000" pitchFamily="2"/>
              </a:rPr>
              <a:t>patients with schizophrenia who were on </a:t>
            </a:r>
          </a:p>
          <a:p>
            <a:pPr marL="0" marR="0" indent="0" algn="ct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2900" spc="10">
                <a:solidFill>
                  <a:srgbClr val="000000"/>
                </a:solidFill>
                <a:latin typeface="Gill Sans MT" panose="22635452340000000000" pitchFamily="2"/>
              </a:rPr>
              <a:t>antipsychotics was compared with the off-</a:t>
            </a:r>
            <a:r>
              <a:rPr lang="en-US" sz="100">
                <a:solidFill>
                  <a:srgbClr val="000000"/>
                </a:solidFill>
                <a:latin typeface="Gill Sans MT" panose="22635452340000000000" pitchFamily="2"/>
              </a:rPr>
              <a:t> </a:t>
            </a:r>
          </a:p>
          <a:p>
            <a:pPr marL="0" marR="0" indent="0" algn="ct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2900" spc="120">
                <a:solidFill>
                  <a:srgbClr val="000000"/>
                </a:solidFill>
                <a:latin typeface="Gill Sans MT" panose="22635452340000000000" pitchFamily="2"/>
              </a:rPr>
              <a:t>medication schizophrenia patients with </a:t>
            </a:r>
          </a:p>
          <a:p>
            <a:pPr marL="0" marR="0" indent="0" algn="ctr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2900" spc="5">
                <a:solidFill>
                  <a:srgbClr val="000000"/>
                </a:solidFill>
                <a:latin typeface="Gill Sans MT" panose="22635452340000000000" pitchFamily="2"/>
              </a:rPr>
              <a:t>similar prognostic status. Starting with the </a:t>
            </a:r>
          </a:p>
          <a:p>
            <a:pPr marL="0" marR="0" indent="0" algn="ctr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en-US" sz="2900" spc="-30">
                <a:solidFill>
                  <a:srgbClr val="000000"/>
                </a:solidFill>
                <a:latin typeface="Gill Sans MT" panose="22635452340000000000" pitchFamily="2"/>
              </a:rPr>
              <a:t>4.5-year follow-up and extending to the 15- </a:t>
            </a:r>
          </a:p>
          <a:p>
            <a:pPr marL="0" marR="0" indent="0" algn="ct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2900" spc="-40">
                <a:solidFill>
                  <a:srgbClr val="000000"/>
                </a:solidFill>
                <a:latin typeface="Gill Sans MT" panose="22635452340000000000" pitchFamily="2"/>
              </a:rPr>
              <a:t>year follow-up, the off-medication subgroup </a:t>
            </a:r>
          </a:p>
          <a:p>
            <a:pPr marL="0" marR="0" indent="0" algn="ct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2900" spc="5">
                <a:solidFill>
                  <a:srgbClr val="000000"/>
                </a:solidFill>
                <a:latin typeface="Gill Sans MT" panose="22635452340000000000" pitchFamily="2"/>
              </a:rPr>
              <a:t>tended to show better global outcomes at </a:t>
            </a:r>
          </a:p>
          <a:p>
            <a:pPr marL="0" marR="0" indent="0" algn="l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en-US" sz="2900" spc="0">
                <a:solidFill>
                  <a:srgbClr val="000000"/>
                </a:solidFill>
                <a:latin typeface="Gill Sans MT" panose="22635452340000000000" pitchFamily="2"/>
              </a:rPr>
              <a:t>each followup.” </a:t>
            </a:r>
          </a:p>
          <a:p>
            <a:pPr marL="0" marR="0" indent="0" algn="l">
              <a:lnSpc>
                <a:spcPct val="95999"/>
              </a:lnSpc>
              <a:spcBef>
                <a:spcPts val="4140"/>
              </a:spcBef>
              <a:spcAft>
                <a:spcPts val="1260"/>
              </a:spcAft>
            </a:pPr>
            <a:r>
              <a:rPr lang="en-US" sz="2900" spc="-40">
                <a:solidFill>
                  <a:srgbClr val="000000"/>
                </a:solidFill>
                <a:latin typeface="Gill Sans MT" panose="22635452340000000000" pitchFamily="2"/>
              </a:rPr>
              <a:t>Martin Harrow, page 411.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.jpg"/>
          <p:cNvPicPr/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511810" y="509270"/>
            <a:ext cx="9025255" cy="677545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237615" y="1410970"/>
            <a:ext cx="7577455" cy="14617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ct val="95999"/>
              </a:lnSpc>
              <a:spcAft>
                <a:spcPts val="0"/>
              </a:spcAft>
            </a:pPr>
            <a:r>
              <a:rPr lang="en-US" sz="4400" spc="-20">
                <a:solidFill>
                  <a:srgbClr val="FFFFFF"/>
                </a:solidFill>
                <a:latin typeface="Gill Sans MT" panose="22635452340000000000" pitchFamily="2"/>
              </a:rPr>
              <a:t>The Changing Role of Medication </a:t>
            </a:r>
          </a:p>
          <a:p>
            <a:pPr marL="0" marR="0" indent="0" algn="ctr">
              <a:lnSpc>
                <a:spcPct val="113279"/>
              </a:lnSpc>
              <a:spcBef>
                <a:spcPts val="0"/>
              </a:spcBef>
              <a:spcAft>
                <a:spcPts val="360"/>
              </a:spcAft>
            </a:pPr>
            <a:r>
              <a:rPr lang="en-US" sz="4400" spc="0">
                <a:solidFill>
                  <a:srgbClr val="FFFFFF"/>
                </a:solidFill>
                <a:latin typeface="Gill Sans MT" panose="22635452340000000000" pitchFamily="2"/>
              </a:rPr>
              <a:t>in Advancing Recovery</a:t>
            </a:r>
            <a:r>
              <a:rPr lang="en-US" sz="100" spc="0">
                <a:solidFill>
                  <a:srgbClr val="FFFFFF"/>
                </a:solidFill>
                <a:latin typeface="Gill Sans MT" panose="22635452340000000000" pitchFamily="2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3437890" y="4011295"/>
            <a:ext cx="3124200" cy="344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ct val="76799"/>
              </a:lnSpc>
              <a:spcAft>
                <a:spcPts val="0"/>
              </a:spcAft>
            </a:pPr>
            <a:r>
              <a:rPr lang="en-US" sz="2900" spc="-55">
                <a:solidFill>
                  <a:srgbClr val="FFFFFF"/>
                </a:solidFill>
                <a:latin typeface="Gill Sans MT" panose="22635452340000000000" pitchFamily="2"/>
              </a:rPr>
              <a:t>NYAPRS Conference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Placeholder 127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34" name="Text Placeholder 133"/>
          <p:cNvSpPr>
            <a:spLocks noGrp="1"/>
          </p:cNvSpPr>
          <p:nvPr>
            <p:ph type="body" idx="10"/>
          </p:nvPr>
        </p:nvSpPr>
        <p:spPr>
          <a:xfrm>
            <a:off x="521335" y="7250430"/>
            <a:ext cx="9015730" cy="12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idx="10"/>
          </p:nvPr>
        </p:nvSpPr>
        <p:spPr>
          <a:xfrm>
            <a:off x="1393190" y="509270"/>
            <a:ext cx="6894195" cy="1563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37260" rIns="0" bIns="0" anchor="t"/>
          <a:lstStyle/>
          <a:p>
            <a:pPr marL="0" marR="0" indent="0" algn="r">
              <a:lnSpc>
                <a:spcPct val="95999"/>
              </a:lnSpc>
              <a:spcAft>
                <a:spcPts val="0"/>
              </a:spcAft>
            </a:pPr>
            <a:r>
              <a:rPr lang="en-US" sz="1800" b="1" spc="-50">
                <a:solidFill>
                  <a:srgbClr val="000000"/>
                </a:solidFill>
                <a:latin typeface="Arial Narrow" panose="22635452340000000000" pitchFamily="2"/>
              </a:rPr>
              <a:t>Five-Year Outcomes for First-Episode Psychotic Patients in Finnish </a:t>
            </a:r>
          </a:p>
          <a:p>
            <a:pPr marL="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spc="0">
                <a:solidFill>
                  <a:srgbClr val="000000"/>
                </a:solidFill>
                <a:latin typeface="Arial Narrow" panose="22635452340000000000" pitchFamily="2"/>
              </a:rPr>
              <a:t>Western Lapland Treated with Open-Dialogue Therapy </a:t>
            </a:r>
          </a:p>
        </p:txBody>
      </p:sp>
      <p:graphicFrame>
        <p:nvGraphicFramePr>
          <p:cNvPr id="132" name="table 132"/>
          <p:cNvGraphicFramePr>
            <a:graphicFrameLocks noGrp="1"/>
          </p:cNvGraphicFramePr>
          <p:nvPr/>
        </p:nvGraphicFramePr>
        <p:xfrm>
          <a:off x="1414145" y="2112010"/>
          <a:ext cx="7233285" cy="4130040"/>
        </p:xfrm>
        <a:graphic>
          <a:graphicData uri="http://schemas.openxmlformats.org/drawingml/2006/table">
            <a:tbl>
              <a:tblPr/>
              <a:tblGrid>
                <a:gridCol w="4535170"/>
                <a:gridCol w="2698115"/>
              </a:tblGrid>
              <a:tr h="320040">
                <a:tc gridSpan="2">
                  <a:txBody>
                    <a:bodyPr/>
                    <a:lstStyle/>
                    <a:p>
                      <a:pPr marL="277495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b="1" spc="60">
                          <a:solidFill>
                            <a:srgbClr val="000000"/>
                          </a:solidFill>
                          <a:latin typeface="Arial Narrow" panose="22635452340000000000" pitchFamily="2"/>
                        </a:rPr>
                        <a:t>Patients (N=75) </a:t>
                      </a:r>
                    </a:p>
                  </a:txBody>
                  <a:tcPr marL="0" marR="0" marT="0" marB="0" anchor="ctr">
                    <a:lnL w="21590" cmpd="sng">
                      <a:solidFill>
                        <a:srgbClr val="000000"/>
                      </a:solidFill>
                      <a:prstDash val="solid"/>
                    </a:lnL>
                    <a:lnR w="21590" cmpd="sng">
                      <a:solidFill>
                        <a:srgbClr val="000000"/>
                      </a:solidFill>
                      <a:prstDash val="solid"/>
                    </a:lnR>
                    <a:lnT w="215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606425">
                <a:tc gridSpan="2">
                  <a:txBody>
                    <a:bodyPr/>
                    <a:lstStyle/>
                    <a:p>
                      <a:pPr marL="1077595" marR="0" indent="0" algn="l">
                        <a:lnSpc>
                          <a:spcPct val="95999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400" spc="2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Schizophrenia (N=30) </a:t>
                      </a:r>
                    </a:p>
                    <a:p>
                      <a:pPr marL="1077595" marR="0" indent="0" algn="l">
                        <a:lnSpc>
                          <a:spcPct val="95999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400" spc="3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Other psychotic disorders (N=45) </a:t>
                      </a:r>
                    </a:p>
                  </a:txBody>
                  <a:tcPr marL="0" marR="0" marT="0" marB="0">
                    <a:lnL w="21590" cmpd="sng">
                      <a:solidFill>
                        <a:srgbClr val="000000"/>
                      </a:solidFill>
                      <a:prstDash val="solid"/>
                    </a:lnL>
                    <a:lnR w="215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253365">
                <a:tc gridSpan="2">
                  <a:txBody>
                    <a:bodyPr/>
                    <a:lstStyle/>
                    <a:p>
                      <a:pPr marL="277495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b="1" spc="100">
                          <a:solidFill>
                            <a:srgbClr val="000000"/>
                          </a:solidFill>
                          <a:latin typeface="Arial Narrow" panose="22635452340000000000" pitchFamily="2"/>
                        </a:rPr>
                        <a:t>Antipsychotic use </a:t>
                      </a:r>
                    </a:p>
                  </a:txBody>
                  <a:tcPr marL="0" marR="0" marT="0" marB="0" anchor="ctr">
                    <a:lnL w="21590" cmpd="sng">
                      <a:solidFill>
                        <a:srgbClr val="000000"/>
                      </a:solidFill>
                      <a:prstDash val="solid"/>
                    </a:lnL>
                    <a:lnR w="215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916940">
                <a:tc>
                  <a:txBody>
                    <a:bodyPr/>
                    <a:lstStyle/>
                    <a:p>
                      <a:pPr marL="1074420" marR="754380" indent="0" algn="just">
                        <a:lnSpc>
                          <a:spcPct val="126719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400" spc="2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Never exposed to antipsychotics Occasional use during </a:t>
                      </a:r>
                      <a:r>
                        <a:rPr lang="en-US" sz="1550" spc="2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fi</a:t>
                      </a:r>
                      <a:r>
                        <a:rPr lang="en-US" sz="1400" spc="2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ve years </a:t>
                      </a:r>
                      <a:r>
                        <a:rPr lang="en-US" sz="1400" spc="1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Ongoing use at end of </a:t>
                      </a:r>
                      <a:r>
                        <a:rPr lang="en-US" sz="1550" spc="1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fi</a:t>
                      </a:r>
                      <a:r>
                        <a:rPr lang="en-US" sz="1400" spc="1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ve years </a:t>
                      </a:r>
                    </a:p>
                  </a:txBody>
                  <a:tcPr marL="0" marR="0" marT="0" marB="0">
                    <a:lnL w="215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30559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67% </a:t>
                      </a:r>
                      <a:r>
                        <a:t/>
                      </a:r>
                      <a:br/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33% </a:t>
                      </a:r>
                      <a:r>
                        <a:t/>
                      </a:r>
                      <a:br/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20%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190">
                <a:tc gridSpan="2">
                  <a:txBody>
                    <a:bodyPr/>
                    <a:lstStyle/>
                    <a:p>
                      <a:pPr marL="277495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b="1" spc="100">
                          <a:solidFill>
                            <a:srgbClr val="000000"/>
                          </a:solidFill>
                          <a:latin typeface="Arial Narrow" panose="22635452340000000000" pitchFamily="2"/>
                        </a:rPr>
                        <a:t>Psychotic symptoms </a:t>
                      </a:r>
                    </a:p>
                  </a:txBody>
                  <a:tcPr marL="0" marR="0" marT="0" marB="0" anchor="ctr">
                    <a:lnL w="21590" cmpd="sng">
                      <a:solidFill>
                        <a:srgbClr val="000000"/>
                      </a:solidFill>
                      <a:prstDash val="solid"/>
                    </a:lnL>
                    <a:lnR w="215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612775">
                <a:tc>
                  <a:txBody>
                    <a:bodyPr/>
                    <a:lstStyle/>
                    <a:p>
                      <a:pPr marL="1074420" marR="480060" indent="0" algn="l">
                        <a:lnSpc>
                          <a:spcPct val="122879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Never relapsed during </a:t>
                      </a:r>
                      <a:r>
                        <a:rPr lang="en-US" sz="155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fi</a:t>
                      </a:r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ve years </a:t>
                      </a:r>
                      <a:r>
                        <a:rPr lang="en-US" sz="1400" spc="25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Asymptomatic at </a:t>
                      </a:r>
                      <a:r>
                        <a:rPr lang="en-US" sz="1550" spc="2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fi</a:t>
                      </a:r>
                      <a:r>
                        <a:rPr lang="en-US" sz="1400" spc="25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ve-year followup </a:t>
                      </a:r>
                    </a:p>
                  </a:txBody>
                  <a:tcPr marL="0" marR="0" marT="0" marB="0">
                    <a:lnL w="215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29599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67% </a:t>
                      </a:r>
                      <a:r>
                        <a:t/>
                      </a:r>
                      <a:br/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79%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555">
                <a:tc gridSpan="2">
                  <a:txBody>
                    <a:bodyPr/>
                    <a:lstStyle/>
                    <a:p>
                      <a:pPr marL="277495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 b="1" spc="90">
                          <a:solidFill>
                            <a:srgbClr val="000000"/>
                          </a:solidFill>
                          <a:latin typeface="Arial Narrow" panose="22635452340000000000" pitchFamily="2"/>
                        </a:rPr>
                        <a:t>Functional outcomes at </a:t>
                      </a:r>
                      <a:r>
                        <a:rPr lang="en-US" sz="1550" b="1" spc="9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fi</a:t>
                      </a:r>
                      <a:r>
                        <a:rPr lang="en-US" sz="1450" b="1" spc="90">
                          <a:solidFill>
                            <a:srgbClr val="000000"/>
                          </a:solidFill>
                          <a:latin typeface="Arial Narrow" panose="22635452340000000000" pitchFamily="2"/>
                        </a:rPr>
                        <a:t>ve years </a:t>
                      </a:r>
                    </a:p>
                  </a:txBody>
                  <a:tcPr marL="0" marR="0" marT="0" marB="0" anchor="ctr">
                    <a:lnL w="21590" cmpd="sng">
                      <a:solidFill>
                        <a:srgbClr val="000000"/>
                      </a:solidFill>
                      <a:prstDash val="solid"/>
                    </a:lnL>
                    <a:lnR w="215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920750">
                <a:tc>
                  <a:txBody>
                    <a:bodyPr/>
                    <a:lstStyle/>
                    <a:p>
                      <a:pPr marL="1074420" marR="1737360" indent="0" algn="l">
                        <a:lnSpc>
                          <a:spcPct val="129599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400" spc="2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Working or in school </a:t>
                      </a:r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Unemployed </a:t>
                      </a:r>
                    </a:p>
                    <a:p>
                      <a:pPr marL="1074420" marR="0" indent="0" algn="l">
                        <a:lnSpc>
                          <a:spcPct val="95999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400" spc="5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On disability </a:t>
                      </a:r>
                    </a:p>
                  </a:txBody>
                  <a:tcPr marL="0" marR="0" marT="0" marB="0">
                    <a:lnL w="215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393190" indent="0" algn="r">
                        <a:lnSpc>
                          <a:spcPct val="77759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73% </a:t>
                      </a:r>
                    </a:p>
                    <a:p>
                      <a:pPr marL="0" marR="1393190" indent="0" algn="r">
                        <a:lnSpc>
                          <a:spcPct val="77759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7% </a:t>
                      </a:r>
                    </a:p>
                    <a:p>
                      <a:pPr marL="0" marR="1393190" indent="0" algn="r">
                        <a:lnSpc>
                          <a:spcPct val="77759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latin typeface="Tahoma" panose="22635452340000000000" pitchFamily="2"/>
                        </a:rPr>
                        <a:t>20%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3" name="Text Placeholder 132"/>
          <p:cNvSpPr>
            <a:spLocks noGrp="1"/>
          </p:cNvSpPr>
          <p:nvPr>
            <p:ph type="body" idx="10"/>
          </p:nvPr>
        </p:nvSpPr>
        <p:spPr>
          <a:xfrm>
            <a:off x="1410970" y="6263640"/>
            <a:ext cx="722376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8580" rIns="0" bIns="0" anchor="t"/>
          <a:lstStyle/>
          <a:p>
            <a:pPr marL="0" marR="0" indent="0" algn="l">
              <a:lnSpc>
                <a:spcPct val="109439"/>
              </a:lnSpc>
              <a:spcAft>
                <a:spcPts val="3240"/>
              </a:spcAft>
            </a:pPr>
            <a:r>
              <a:rPr lang="en-US" sz="1250" spc="5">
                <a:solidFill>
                  <a:srgbClr val="000000"/>
                </a:solidFill>
                <a:latin typeface="Tahoma" panose="22635452340000000000" pitchFamily="2"/>
              </a:rPr>
              <a:t>Source: Seikkula, J. “Five-year experience of </a:t>
            </a:r>
            <a:r>
              <a:rPr lang="en-US" sz="1400" spc="5">
                <a:solidFill>
                  <a:srgbClr val="000000"/>
                </a:solidFill>
                <a:latin typeface="Arial" panose="22635452340000000000" pitchFamily="2"/>
              </a:rPr>
              <a:t>fi</a:t>
            </a:r>
            <a:r>
              <a:rPr lang="en-US" sz="1250" spc="5">
                <a:solidFill>
                  <a:srgbClr val="000000"/>
                </a:solidFill>
                <a:latin typeface="Tahoma" panose="22635452340000000000" pitchFamily="2"/>
              </a:rPr>
              <a:t>rst-episode nona</a:t>
            </a:r>
            <a:r>
              <a:rPr lang="en-US" sz="1400" spc="5">
                <a:solidFill>
                  <a:srgbClr val="000000"/>
                </a:solidFill>
                <a:latin typeface="Arial" panose="22635452340000000000" pitchFamily="2"/>
              </a:rPr>
              <a:t>ff</a:t>
            </a:r>
            <a:r>
              <a:rPr lang="en-US" sz="1250" spc="5">
                <a:solidFill>
                  <a:srgbClr val="000000"/>
                </a:solidFill>
                <a:latin typeface="Tahoma" panose="22635452340000000000" pitchFamily="2"/>
              </a:rPr>
              <a:t>ective psychosis in open-dialogue </a:t>
            </a:r>
            <a:r>
              <a:rPr lang="en-US" sz="1250" spc="15">
                <a:solidFill>
                  <a:srgbClr val="000000"/>
                </a:solidFill>
                <a:latin typeface="Tahoma" panose="22635452340000000000" pitchFamily="2"/>
              </a:rPr>
              <a:t>approach.” </a:t>
            </a:r>
            <a:r>
              <a:rPr lang="en-US" sz="1300" i="1" spc="15">
                <a:solidFill>
                  <a:srgbClr val="000000"/>
                </a:solidFill>
                <a:latin typeface="Arial Narrow" panose="22635452340000000000" pitchFamily="2"/>
              </a:rPr>
              <a:t>Psychotherapy Research</a:t>
            </a:r>
            <a:r>
              <a:rPr lang="en-US" sz="1250" spc="15">
                <a:solidFill>
                  <a:srgbClr val="000000"/>
                </a:solidFill>
                <a:latin typeface="Tahoma" panose="22635452340000000000" pitchFamily="2"/>
              </a:rPr>
              <a:t> 16 (2006):214-28. </a:t>
            </a:r>
          </a:p>
        </p:txBody>
      </p:sp>
      <p:cxnSp>
        <p:nvCxnSpPr>
          <p:cNvPr id="135" name="Straight Connector 134"/>
          <p:cNvCxnSpPr/>
          <p:nvPr/>
        </p:nvCxnSpPr>
        <p:spPr>
          <a:xfrm>
            <a:off x="1429385" y="6888480"/>
            <a:ext cx="7233920" cy="0"/>
          </a:xfrm>
          <a:prstGeom prst="line">
            <a:avLst/>
          </a:prstGeom>
          <a:ln w="21590" cmpd="sng">
            <a:solidFill>
              <a:srgbClr val="000000"/>
            </a:solidFill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1456690" y="509270"/>
            <a:ext cx="7569200" cy="17494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2880" rIns="0" bIns="0" anchor="t"/>
          <a:lstStyle/>
          <a:p>
            <a:pPr marL="4572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3750" spc="0">
                <a:solidFill>
                  <a:srgbClr val="000000"/>
                </a:solidFill>
                <a:latin typeface="Gill Sans MT" panose="22635452340000000000" pitchFamily="2"/>
              </a:rPr>
              <a:t>Martin Harrow’s Long-Term Study of </a:t>
            </a:r>
          </a:p>
          <a:p>
            <a:pPr marL="1874520" marR="0" indent="0" algn="l">
              <a:lnSpc>
                <a:spcPct val="95999"/>
              </a:lnSpc>
              <a:spcBef>
                <a:spcPts val="0"/>
              </a:spcBef>
              <a:spcAft>
                <a:spcPts val="3240"/>
              </a:spcAft>
            </a:pPr>
            <a:r>
              <a:rPr lang="en-US" sz="3750" spc="0">
                <a:solidFill>
                  <a:srgbClr val="000000"/>
                </a:solidFill>
                <a:latin typeface="Gill Sans MT" panose="22635452340000000000" pitchFamily="2"/>
              </a:rPr>
              <a:t>Psychotic Patients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/>
          </p:nvPr>
        </p:nvSpPr>
        <p:spPr>
          <a:xfrm>
            <a:off x="1456690" y="2258695"/>
            <a:ext cx="7569200" cy="4531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4864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2200" spc="0">
                <a:solidFill>
                  <a:srgbClr val="000000"/>
                </a:solidFill>
                <a:latin typeface="Gill Sans MT" panose="22635452340000000000" pitchFamily="2"/>
              </a:rPr>
              <a:t>Patient Enrollment </a:t>
            </a:r>
          </a:p>
          <a:p>
            <a:pPr marL="548640" marR="0" indent="32004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  <a:buFont typeface="Symbol"/>
              <a:buChar char="·"/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64 schizophrenia patients </a:t>
            </a:r>
          </a:p>
          <a:p>
            <a:pPr marL="548640" marR="0" indent="32004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81 patients with other psychotic disorders </a:t>
            </a:r>
          </a:p>
          <a:p>
            <a:pPr marL="1188720" marR="0" indent="0" algn="l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37 psychotic bipolar patients </a:t>
            </a:r>
          </a:p>
          <a:p>
            <a:pPr marL="118872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28 unipolar psychotic patients </a:t>
            </a:r>
          </a:p>
          <a:p>
            <a:pPr marL="123444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-50">
                <a:solidFill>
                  <a:srgbClr val="000000"/>
                </a:solidFill>
                <a:latin typeface="Gill Sans MT" panose="22635452340000000000" pitchFamily="2"/>
              </a:rPr>
              <a:t>16 other milder psychotic disorders </a:t>
            </a:r>
          </a:p>
          <a:p>
            <a:pPr marL="548640" marR="0" indent="274320" algn="l">
              <a:lnSpc>
                <a:spcPct val="95999"/>
              </a:lnSpc>
              <a:spcBef>
                <a:spcPts val="1980"/>
              </a:spcBef>
              <a:spcAft>
                <a:spcPts val="0"/>
              </a:spcAft>
              <a:buFont typeface="Symbol"/>
              <a:buChar char="·"/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Median age of 22.9 years at index hospitalization </a:t>
            </a:r>
          </a:p>
          <a:p>
            <a:pPr marL="548640" marR="0" indent="27432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2200" spc="-50">
                <a:solidFill>
                  <a:srgbClr val="000000"/>
                </a:solidFill>
                <a:latin typeface="Gill Sans MT" panose="22635452340000000000" pitchFamily="2"/>
              </a:rPr>
              <a:t>Previous hospitalization </a:t>
            </a:r>
          </a:p>
          <a:p>
            <a:pPr marL="1188720" marR="0" indent="0" algn="l">
              <a:lnSpc>
                <a:spcPct val="95999"/>
              </a:lnSpc>
              <a:spcBef>
                <a:spcPts val="180"/>
              </a:spcBef>
              <a:spcAft>
                <a:spcPts val="0"/>
              </a:spcAft>
            </a:pPr>
            <a:r>
              <a:rPr lang="en-US" sz="2200" spc="-30">
                <a:solidFill>
                  <a:srgbClr val="000000"/>
                </a:solidFill>
                <a:latin typeface="Gill Sans MT" panose="22635452340000000000" pitchFamily="2"/>
              </a:rPr>
              <a:t>46% first hospitalization </a:t>
            </a:r>
          </a:p>
          <a:p>
            <a:pPr marL="118872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21% one previous hospitalization </a:t>
            </a:r>
          </a:p>
          <a:p>
            <a:pPr marL="1188720" marR="0" indent="0" algn="l">
              <a:lnSpc>
                <a:spcPct val="95999"/>
              </a:lnSpc>
              <a:spcBef>
                <a:spcPts val="0"/>
              </a:spcBef>
              <a:spcAft>
                <a:spcPts val="2520"/>
              </a:spcAft>
            </a:pPr>
            <a:r>
              <a:rPr lang="en-US" sz="2200" spc="-40">
                <a:solidFill>
                  <a:srgbClr val="000000"/>
                </a:solidFill>
                <a:latin typeface="Gill Sans MT" panose="22635452340000000000" pitchFamily="2"/>
              </a:rPr>
              <a:t>33% two or more previous hospitalizations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0"/>
          </p:nvPr>
        </p:nvSpPr>
        <p:spPr>
          <a:xfrm>
            <a:off x="1456690" y="6790690"/>
            <a:ext cx="7569200" cy="4724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72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22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3265" y="2731135"/>
            <a:ext cx="5334000" cy="1588135"/>
          </a:xfrm>
          <a:prstGeom prst="rect">
            <a:avLst/>
          </a:prstGeom>
        </p:spPr>
      </p:pic>
      <p:pic>
        <p:nvPicPr>
          <p:cNvPr id="28" name="Imag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93265" y="4572000"/>
            <a:ext cx="5334000" cy="797560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idx="10"/>
          </p:nvPr>
        </p:nvSpPr>
        <p:spPr>
          <a:xfrm>
            <a:off x="2407920" y="509270"/>
            <a:ext cx="5190490" cy="19075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8600" rIns="0" bIns="0" anchor="t"/>
          <a:lstStyle/>
          <a:p>
            <a:pPr marL="0" marR="0" indent="0" algn="ctr">
              <a:lnSpc>
                <a:spcPct val="95999"/>
              </a:lnSpc>
              <a:spcAft>
                <a:spcPts val="0"/>
              </a:spcAft>
            </a:pPr>
            <a:r>
              <a:rPr lang="en-US" sz="3300" spc="-20">
                <a:solidFill>
                  <a:srgbClr val="000000"/>
                </a:solidFill>
                <a:latin typeface="Gill Sans MT" panose="22635452340000000000" pitchFamily="2"/>
              </a:rPr>
              <a:t>Long-term Recovery Rates for </a:t>
            </a:r>
          </a:p>
          <a:p>
            <a:pPr marL="0" marR="0" indent="0" algn="ctr">
              <a:lnSpc>
                <a:spcPct val="95999"/>
              </a:lnSpc>
              <a:spcBef>
                <a:spcPts val="0"/>
              </a:spcBef>
              <a:spcAft>
                <a:spcPts val="5040"/>
              </a:spcAft>
            </a:pPr>
            <a:r>
              <a:rPr lang="en-US" sz="3300" spc="0">
                <a:solidFill>
                  <a:srgbClr val="000000"/>
                </a:solidFill>
                <a:latin typeface="Gill Sans MT" panose="22635452340000000000" pitchFamily="2"/>
              </a:rPr>
              <a:t>Schizophrenia Patients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10"/>
          </p:nvPr>
        </p:nvSpPr>
        <p:spPr>
          <a:xfrm>
            <a:off x="1603375" y="2416810"/>
            <a:ext cx="355600" cy="3143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8719"/>
              </a:lnSpc>
              <a:spcAft>
                <a:spcPts val="540"/>
              </a:spcAft>
            </a:pPr>
            <a:r>
              <a:rPr lang="en-US" sz="1650" spc="-70">
                <a:solidFill>
                  <a:srgbClr val="000000"/>
                </a:solidFill>
                <a:latin typeface="Gill Sans MT" panose="22635452340000000000" pitchFamily="2"/>
              </a:rPr>
              <a:t>50% </a:t>
            </a:r>
          </a:p>
        </p:txBody>
      </p:sp>
      <p:graphicFrame>
        <p:nvGraphicFramePr>
          <p:cNvPr id="21" name="table 21"/>
          <p:cNvGraphicFramePr>
            <a:graphicFrameLocks noGrp="1"/>
          </p:cNvGraphicFramePr>
          <p:nvPr/>
        </p:nvGraphicFramePr>
        <p:xfrm>
          <a:off x="1597025" y="2731135"/>
          <a:ext cx="7543800" cy="1588135"/>
        </p:xfrm>
        <a:graphic>
          <a:graphicData uri="http://schemas.openxmlformats.org/drawingml/2006/table">
            <a:tbl>
              <a:tblPr/>
              <a:tblGrid>
                <a:gridCol w="396240"/>
                <a:gridCol w="5334000"/>
                <a:gridCol w="1813560"/>
              </a:tblGrid>
              <a:tr h="15881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3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16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40% </a:t>
                      </a:r>
                      <a:r>
                        <a:t/>
                      </a:r>
                      <a:br/>
                      <a:r>
                        <a:rPr lang="en-US" sz="16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30% </a:t>
                      </a:r>
                      <a:r>
                        <a:t/>
                      </a:r>
                      <a:br/>
                      <a:r>
                        <a:rPr lang="en-US" sz="16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20%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999"/>
                        </a:lnSpc>
                        <a:spcBef>
                          <a:spcPts val="1260"/>
                        </a:spcBef>
                        <a:spcAft>
                          <a:spcPts val="0"/>
                        </a:spcAft>
                      </a:pPr>
                      <a:r>
                        <a:rPr lang="en-US" sz="1650" spc="-4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Off Antipsychotics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Text Placeholder 22"/>
          <p:cNvSpPr>
            <a:spLocks noGrp="1"/>
          </p:cNvSpPr>
          <p:nvPr>
            <p:ph type="body" idx="10"/>
          </p:nvPr>
        </p:nvSpPr>
        <p:spPr>
          <a:xfrm>
            <a:off x="1637030" y="4715510"/>
            <a:ext cx="31051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-175">
                <a:solidFill>
                  <a:srgbClr val="000000"/>
                </a:solidFill>
                <a:latin typeface="Gill Sans MT" panose="22635452340000000000" pitchFamily="2"/>
              </a:rPr>
              <a:t>10% 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idx="10"/>
          </p:nvPr>
        </p:nvSpPr>
        <p:spPr>
          <a:xfrm>
            <a:off x="7498080" y="4913630"/>
            <a:ext cx="1642745" cy="3352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860" rIns="0" bIns="0" anchor="t"/>
          <a:lstStyle/>
          <a:p>
            <a:pPr marL="0" marR="0" indent="0" algn="l">
              <a:lnSpc>
                <a:spcPct val="95999"/>
              </a:lnSpc>
              <a:spcAft>
                <a:spcPts val="540"/>
              </a:spcAft>
            </a:pPr>
            <a:r>
              <a:rPr lang="en-US" sz="1650" spc="-40">
                <a:solidFill>
                  <a:srgbClr val="000000"/>
                </a:solidFill>
                <a:latin typeface="Gill Sans MT" panose="22635452340000000000" pitchFamily="2"/>
              </a:rPr>
              <a:t>On Antipsychotics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idx="10"/>
          </p:nvPr>
        </p:nvSpPr>
        <p:spPr>
          <a:xfrm>
            <a:off x="1368425" y="5248910"/>
            <a:ext cx="579120" cy="3136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860" rIns="0" bIns="0" anchor="t"/>
          <a:lstStyle/>
          <a:p>
            <a:pPr marL="0" marR="0" indent="0" algn="r">
              <a:lnSpc>
                <a:spcPct val="77759"/>
              </a:lnSpc>
              <a:spcAft>
                <a:spcPts val="72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0% 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10"/>
          </p:nvPr>
        </p:nvSpPr>
        <p:spPr>
          <a:xfrm>
            <a:off x="1368425" y="5562600"/>
            <a:ext cx="7772400" cy="1700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11480" marR="0" indent="0" algn="l">
              <a:lnSpc>
                <a:spcPct val="95999"/>
              </a:lnSpc>
              <a:spcAft>
                <a:spcPts val="0"/>
              </a:spcAft>
              <a:tabLst>
                <a:tab pos="1640205" algn="l"/>
                <a:tab pos="2886075" algn="l"/>
                <a:tab pos="4234815" algn="l"/>
                <a:tab pos="6172200" algn="r"/>
              </a:tabLst>
            </a:pP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2 years 4.5 years </a:t>
            </a:r>
            <a:r>
              <a:rPr lang="en-US" sz="1650" spc="-30">
                <a:solidFill>
                  <a:srgbClr val="000000"/>
                </a:solidFill>
                <a:latin typeface="Gill Sans MT" panose="22635452340000000000" pitchFamily="2"/>
              </a:rPr>
              <a:t>7.5 years </a:t>
            </a: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10 years </a:t>
            </a: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15 years </a:t>
            </a:r>
          </a:p>
          <a:p>
            <a:pPr marL="0" marR="182880" indent="0" algn="l">
              <a:lnSpc>
                <a:spcPct val="95999"/>
              </a:lnSpc>
              <a:spcBef>
                <a:spcPts val="5040"/>
              </a:spcBef>
              <a:spcAft>
                <a:spcPts val="342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118360" y="4502150"/>
            <a:ext cx="5084445" cy="0"/>
          </a:xfrm>
          <a:prstGeom prst="line">
            <a:avLst/>
          </a:prstGeom>
          <a:ln w="6350" cmpd="sng">
            <a:solidFill>
              <a:srgbClr val="AAAAAA"/>
            </a:solidFill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35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8385" y="2319655"/>
            <a:ext cx="6431280" cy="3014345"/>
          </a:xfrm>
          <a:prstGeom prst="rect">
            <a:avLst/>
          </a:prstGeom>
        </p:spPr>
      </p:pic>
      <p:sp>
        <p:nvSpPr>
          <p:cNvPr id="33" name="Text Placeholder 32"/>
          <p:cNvSpPr>
            <a:spLocks noGrp="1"/>
          </p:cNvSpPr>
          <p:nvPr>
            <p:ph type="body" idx="10"/>
          </p:nvPr>
        </p:nvSpPr>
        <p:spPr>
          <a:xfrm>
            <a:off x="1469390" y="509270"/>
            <a:ext cx="7556500" cy="18103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2920" rIns="0" bIns="0" anchor="t"/>
          <a:lstStyle/>
          <a:p>
            <a:pPr marL="0" marR="0" indent="0" algn="ctr">
              <a:lnSpc>
                <a:spcPct val="95999"/>
              </a:lnSpc>
              <a:spcAft>
                <a:spcPts val="5940"/>
              </a:spcAft>
            </a:pPr>
            <a:r>
              <a:rPr lang="en-US" sz="3300" spc="-90">
                <a:solidFill>
                  <a:srgbClr val="000000"/>
                </a:solidFill>
                <a:latin typeface="Gill Sans MT" panose="22635452340000000000" pitchFamily="2"/>
              </a:rPr>
              <a:t>Global Adjustment of Schizophrenia Patients 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idx="10"/>
          </p:nvPr>
        </p:nvSpPr>
        <p:spPr>
          <a:xfrm>
            <a:off x="1048385" y="2331720"/>
            <a:ext cx="628015" cy="29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100"/>
              </a:lnSpc>
              <a:spcAft>
                <a:spcPts val="0"/>
              </a:spcAft>
            </a:pPr>
            <a:r>
              <a:rPr lang="en-US" sz="1250" spc="0">
                <a:solidFill>
                  <a:srgbClr val="000000"/>
                </a:solidFill>
                <a:latin typeface="Gill Sans MT" panose="22635452340000000000" pitchFamily="2"/>
              </a:rPr>
              <a:t>Worst </a:t>
            </a:r>
            <a:r>
              <a:t/>
            </a:r>
            <a:br/>
            <a:r>
              <a:rPr lang="en-US" sz="1250" spc="-60">
                <a:solidFill>
                  <a:srgbClr val="000000"/>
                </a:solidFill>
                <a:latin typeface="Gill Sans MT" panose="22635452340000000000" pitchFamily="2"/>
              </a:rPr>
              <a:t>outcomes 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idx="10"/>
          </p:nvPr>
        </p:nvSpPr>
        <p:spPr>
          <a:xfrm>
            <a:off x="2048510" y="4465320"/>
            <a:ext cx="93980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2 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idx="10"/>
          </p:nvPr>
        </p:nvSpPr>
        <p:spPr>
          <a:xfrm>
            <a:off x="2084705" y="4824730"/>
            <a:ext cx="24765" cy="1498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 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idx="10"/>
          </p:nvPr>
        </p:nvSpPr>
        <p:spPr>
          <a:xfrm>
            <a:off x="2048510" y="5181600"/>
            <a:ext cx="9715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0 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idx="10"/>
          </p:nvPr>
        </p:nvSpPr>
        <p:spPr>
          <a:xfrm>
            <a:off x="2048510" y="2319655"/>
            <a:ext cx="9715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8 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idx="10"/>
          </p:nvPr>
        </p:nvSpPr>
        <p:spPr>
          <a:xfrm>
            <a:off x="2054225" y="2679065"/>
            <a:ext cx="97790" cy="149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7 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idx="10"/>
          </p:nvPr>
        </p:nvSpPr>
        <p:spPr>
          <a:xfrm>
            <a:off x="2051050" y="3035935"/>
            <a:ext cx="9461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6 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idx="10"/>
          </p:nvPr>
        </p:nvSpPr>
        <p:spPr>
          <a:xfrm>
            <a:off x="2054225" y="3395345"/>
            <a:ext cx="85725" cy="149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5 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idx="10"/>
          </p:nvPr>
        </p:nvSpPr>
        <p:spPr>
          <a:xfrm>
            <a:off x="2045335" y="3752215"/>
            <a:ext cx="100330" cy="149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4 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idx="10"/>
          </p:nvPr>
        </p:nvSpPr>
        <p:spPr>
          <a:xfrm>
            <a:off x="2057400" y="4108450"/>
            <a:ext cx="79375" cy="15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3 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idx="10"/>
          </p:nvPr>
        </p:nvSpPr>
        <p:spPr>
          <a:xfrm>
            <a:off x="1075690" y="4937760"/>
            <a:ext cx="628015" cy="29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100"/>
              </a:lnSpc>
              <a:spcAft>
                <a:spcPts val="0"/>
              </a:spcAft>
            </a:pPr>
            <a:r>
              <a:rPr lang="en-US" sz="1250" spc="0">
                <a:solidFill>
                  <a:srgbClr val="000000"/>
                </a:solidFill>
                <a:latin typeface="Gill Sans MT" panose="22635452340000000000" pitchFamily="2"/>
              </a:rPr>
              <a:t>Best </a:t>
            </a:r>
            <a:r>
              <a:t/>
            </a:r>
            <a:br/>
            <a:r>
              <a:rPr lang="en-US" sz="1250" spc="-60">
                <a:solidFill>
                  <a:srgbClr val="000000"/>
                </a:solidFill>
                <a:latin typeface="Gill Sans MT" panose="22635452340000000000" pitchFamily="2"/>
              </a:rPr>
              <a:t>outcomes 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idx="10"/>
          </p:nvPr>
        </p:nvSpPr>
        <p:spPr>
          <a:xfrm>
            <a:off x="7586345" y="2319655"/>
            <a:ext cx="1625600" cy="3112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00100" rIns="0" bIns="0" anchor="t"/>
          <a:lstStyle/>
          <a:p>
            <a:pPr marL="45720" marR="0" indent="-45720" algn="l">
              <a:lnSpc>
                <a:spcPct val="289919"/>
              </a:lnSpc>
              <a:spcAft>
                <a:spcPts val="6300"/>
              </a:spcAft>
            </a:pPr>
            <a:r>
              <a:rPr lang="en-US" sz="1650" spc="-40">
                <a:solidFill>
                  <a:srgbClr val="000000"/>
                </a:solidFill>
                <a:latin typeface="Gill Sans MT" panose="22635452340000000000" pitchFamily="2"/>
              </a:rPr>
              <a:t>On Antipsychotics </a:t>
            </a: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Off Antipsychotics 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idx="10"/>
          </p:nvPr>
        </p:nvSpPr>
        <p:spPr>
          <a:xfrm>
            <a:off x="1520825" y="5431790"/>
            <a:ext cx="7569200" cy="18313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02920" marR="0" indent="0" algn="l">
              <a:lnSpc>
                <a:spcPct val="95999"/>
              </a:lnSpc>
              <a:spcAft>
                <a:spcPts val="0"/>
              </a:spcAft>
              <a:tabLst>
                <a:tab pos="1674495" algn="l"/>
                <a:tab pos="2943225" algn="l"/>
                <a:tab pos="4257675" algn="l"/>
                <a:tab pos="6178550" algn="r"/>
              </a:tabLst>
            </a:pP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2 years </a:t>
            </a: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4.5 years </a:t>
            </a:r>
            <a:r>
              <a:rPr lang="en-US" sz="1650" spc="-20">
                <a:solidFill>
                  <a:srgbClr val="000000"/>
                </a:solidFill>
                <a:latin typeface="Gill Sans MT" panose="22635452340000000000" pitchFamily="2"/>
              </a:rPr>
              <a:t>7.5 years </a:t>
            </a: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10 years </a:t>
            </a: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15 years </a:t>
            </a:r>
          </a:p>
          <a:p>
            <a:pPr marL="0" marR="0" indent="0" algn="l">
              <a:lnSpc>
                <a:spcPct val="95999"/>
              </a:lnSpc>
              <a:spcBef>
                <a:spcPts val="6120"/>
              </a:spcBef>
              <a:spcAft>
                <a:spcPts val="342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20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20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335" y="509270"/>
            <a:ext cx="9015730" cy="6753860"/>
          </a:xfrm>
          <a:prstGeom prst="rect">
            <a:avLst/>
          </a:prstGeom>
        </p:spPr>
      </p:pic>
      <p:sp>
        <p:nvSpPr>
          <p:cNvPr id="53" name="Text Placeholder 52"/>
          <p:cNvSpPr>
            <a:spLocks noGrp="1"/>
          </p:cNvSpPr>
          <p:nvPr>
            <p:ph type="body" idx="10"/>
          </p:nvPr>
        </p:nvSpPr>
        <p:spPr>
          <a:xfrm>
            <a:off x="1718945" y="1179830"/>
            <a:ext cx="7025640" cy="478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ct val="95999"/>
              </a:lnSpc>
              <a:spcAft>
                <a:spcPts val="0"/>
              </a:spcAft>
            </a:pPr>
            <a:r>
              <a:rPr lang="en-US" sz="3250" spc="-30">
                <a:solidFill>
                  <a:srgbClr val="000000"/>
                </a:solidFill>
                <a:latin typeface="Gill Sans MT" panose="22635452340000000000" pitchFamily="2"/>
              </a:rPr>
              <a:t>Spectrum of Outcomes in Harrow’s Study 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idx="10"/>
          </p:nvPr>
        </p:nvSpPr>
        <p:spPr>
          <a:xfrm>
            <a:off x="3224530" y="2316480"/>
            <a:ext cx="4776470" cy="262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  <a:tabLst>
                <a:tab pos="4773295" algn="r"/>
              </a:tabLst>
            </a:pPr>
            <a:r>
              <a:rPr lang="en-US" sz="1800" spc="-70">
                <a:solidFill>
                  <a:srgbClr val="000000"/>
                </a:solidFill>
                <a:latin typeface="Gill Sans MT" panose="22635452340000000000" pitchFamily="2"/>
              </a:rPr>
              <a:t>Recovered </a:t>
            </a:r>
            <a:r>
              <a:rPr lang="en-US" sz="1800" spc="320">
                <a:solidFill>
                  <a:srgbClr val="000000"/>
                </a:solidFill>
                <a:latin typeface="Gill Sans MT" panose="22635452340000000000" pitchFamily="2"/>
              </a:rPr>
              <a:t>FairUniformly Poor 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idx="10"/>
          </p:nvPr>
        </p:nvSpPr>
        <p:spPr>
          <a:xfrm>
            <a:off x="1127760" y="3508375"/>
            <a:ext cx="1551305" cy="2463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1650" spc="-65">
                <a:solidFill>
                  <a:srgbClr val="000000"/>
                </a:solidFill>
                <a:latin typeface="Gill Sans MT" panose="22635452340000000000" pitchFamily="2"/>
              </a:rPr>
              <a:t>On Antipsychotics </a:t>
            </a:r>
          </a:p>
        </p:txBody>
      </p:sp>
      <p:sp>
        <p:nvSpPr>
          <p:cNvPr id="56" name="Text Placeholder 55"/>
          <p:cNvSpPr>
            <a:spLocks noGrp="1"/>
          </p:cNvSpPr>
          <p:nvPr>
            <p:ph type="body" idx="10"/>
          </p:nvPr>
        </p:nvSpPr>
        <p:spPr>
          <a:xfrm>
            <a:off x="6964680" y="3520440"/>
            <a:ext cx="292735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5">
                <a:solidFill>
                  <a:srgbClr val="FFFFFF"/>
                </a:solidFill>
                <a:latin typeface="Gill Sans MT" panose="22635452340000000000" pitchFamily="2"/>
              </a:rPr>
              <a:t>0.49 </a:t>
            </a:r>
          </a:p>
        </p:txBody>
      </p:sp>
      <p:sp>
        <p:nvSpPr>
          <p:cNvPr id="57" name="Text Placeholder 56"/>
          <p:cNvSpPr>
            <a:spLocks noGrp="1"/>
          </p:cNvSpPr>
          <p:nvPr>
            <p:ph type="body" idx="10"/>
          </p:nvPr>
        </p:nvSpPr>
        <p:spPr>
          <a:xfrm>
            <a:off x="4291330" y="3520440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0.46 </a:t>
            </a:r>
          </a:p>
        </p:txBody>
      </p:sp>
      <p:sp>
        <p:nvSpPr>
          <p:cNvPr id="58" name="Text Placeholder 57"/>
          <p:cNvSpPr>
            <a:spLocks noGrp="1"/>
          </p:cNvSpPr>
          <p:nvPr>
            <p:ph type="body" idx="10"/>
          </p:nvPr>
        </p:nvSpPr>
        <p:spPr>
          <a:xfrm>
            <a:off x="2856230" y="3520440"/>
            <a:ext cx="29210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5">
                <a:solidFill>
                  <a:srgbClr val="FFFFFF"/>
                </a:solidFill>
                <a:latin typeface="Gill Sans MT" panose="22635452340000000000" pitchFamily="2"/>
              </a:rPr>
              <a:t>0.05 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idx="10"/>
          </p:nvPr>
        </p:nvSpPr>
        <p:spPr>
          <a:xfrm>
            <a:off x="1127760" y="5013960"/>
            <a:ext cx="1551305" cy="2463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1650" spc="-65">
                <a:solidFill>
                  <a:srgbClr val="000000"/>
                </a:solidFill>
                <a:latin typeface="Gill Sans MT" panose="22635452340000000000" pitchFamily="2"/>
              </a:rPr>
              <a:t>Off Antipsychotics </a:t>
            </a:r>
          </a:p>
        </p:txBody>
      </p:sp>
      <p:sp>
        <p:nvSpPr>
          <p:cNvPr id="60" name="Text Placeholder 59"/>
          <p:cNvSpPr>
            <a:spLocks noGrp="1"/>
          </p:cNvSpPr>
          <p:nvPr>
            <p:ph type="body" idx="10"/>
          </p:nvPr>
        </p:nvSpPr>
        <p:spPr>
          <a:xfrm>
            <a:off x="7948930" y="5026025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125">
                <a:solidFill>
                  <a:srgbClr val="FFFFFF"/>
                </a:solidFill>
                <a:latin typeface="Gill Sans MT" panose="22635452340000000000" pitchFamily="2"/>
              </a:rPr>
              <a:t>0.1 6 </a:t>
            </a:r>
          </a:p>
        </p:txBody>
      </p:sp>
      <p:sp>
        <p:nvSpPr>
          <p:cNvPr id="61" name="Text Placeholder 60"/>
          <p:cNvSpPr>
            <a:spLocks noGrp="1"/>
          </p:cNvSpPr>
          <p:nvPr>
            <p:ph type="body" idx="10"/>
          </p:nvPr>
        </p:nvSpPr>
        <p:spPr>
          <a:xfrm>
            <a:off x="6260465" y="5026025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0.46 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idx="10"/>
          </p:nvPr>
        </p:nvSpPr>
        <p:spPr>
          <a:xfrm>
            <a:off x="3886200" y="5026025"/>
            <a:ext cx="2070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200">
                <a:solidFill>
                  <a:srgbClr val="FFFFFF"/>
                </a:solidFill>
                <a:latin typeface="Gill Sans MT" panose="22635452340000000000" pitchFamily="2"/>
              </a:rPr>
              <a:t>0 . 4 </a:t>
            </a:r>
          </a:p>
        </p:txBody>
      </p:sp>
      <p:sp>
        <p:nvSpPr>
          <p:cNvPr id="63" name="Text Placeholder 62"/>
          <p:cNvSpPr>
            <a:spLocks noGrp="1"/>
          </p:cNvSpPr>
          <p:nvPr>
            <p:ph type="body" idx="10"/>
          </p:nvPr>
        </p:nvSpPr>
        <p:spPr>
          <a:xfrm>
            <a:off x="2743200" y="5995670"/>
            <a:ext cx="5974080" cy="1974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2140">
                <a:solidFill>
                  <a:srgbClr val="000000"/>
                </a:solidFill>
                <a:latin typeface="Gill Sans MT" panose="22635452340000000000" pitchFamily="2"/>
              </a:rPr>
              <a:t>0%25%50%75%100% 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idx="10"/>
          </p:nvPr>
        </p:nvSpPr>
        <p:spPr>
          <a:xfrm>
            <a:off x="1386840" y="6748145"/>
            <a:ext cx="7565390" cy="3321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Placeholder 66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71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7960" y="2411095"/>
            <a:ext cx="243840" cy="243840"/>
          </a:xfrm>
          <a:prstGeom prst="rect">
            <a:avLst/>
          </a:prstGeom>
        </p:spPr>
      </p:pic>
      <p:pic>
        <p:nvPicPr>
          <p:cNvPr id="73" name="Imag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28945" y="2435225"/>
            <a:ext cx="243840" cy="219710"/>
          </a:xfrm>
          <a:prstGeom prst="rect">
            <a:avLst/>
          </a:prstGeom>
        </p:spPr>
      </p:pic>
      <p:pic>
        <p:nvPicPr>
          <p:cNvPr id="81" name="Image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22830" y="3849370"/>
            <a:ext cx="5918835" cy="2338070"/>
          </a:xfrm>
          <a:prstGeom prst="rect">
            <a:avLst/>
          </a:prstGeom>
        </p:spPr>
      </p:pic>
      <p:sp>
        <p:nvSpPr>
          <p:cNvPr id="68" name="Text Placeholder 67"/>
          <p:cNvSpPr>
            <a:spLocks noGrp="1"/>
          </p:cNvSpPr>
          <p:nvPr>
            <p:ph type="body" idx="10"/>
          </p:nvPr>
        </p:nvSpPr>
        <p:spPr>
          <a:xfrm>
            <a:off x="1710055" y="509270"/>
            <a:ext cx="6748145" cy="19018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4340" rIns="0" bIns="0" anchor="t"/>
          <a:lstStyle/>
          <a:p>
            <a:pPr marL="50292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3150" spc="-50">
                <a:solidFill>
                  <a:srgbClr val="000000"/>
                </a:solidFill>
                <a:latin typeface="Gill Sans MT" panose="22635452340000000000" pitchFamily="2"/>
              </a:rPr>
              <a:t>Schizophrenia Patients Experiencing </a:t>
            </a:r>
          </a:p>
          <a:p>
            <a:pPr marL="0" marR="0" indent="0" algn="ctr">
              <a:lnSpc>
                <a:spcPct val="95999"/>
              </a:lnSpc>
              <a:spcBef>
                <a:spcPts val="0"/>
              </a:spcBef>
              <a:spcAft>
                <a:spcPts val="3780"/>
              </a:spcAft>
            </a:pPr>
            <a:r>
              <a:rPr lang="en-US" sz="3150" spc="-110">
                <a:solidFill>
                  <a:srgbClr val="000000"/>
                </a:solidFill>
                <a:latin typeface="Gill Sans MT" panose="22635452340000000000" pitchFamily="2"/>
              </a:rPr>
              <a:t>Psychotic Symptoms Over the Long Term </a:t>
            </a:r>
          </a:p>
        </p:txBody>
      </p:sp>
      <p:sp>
        <p:nvSpPr>
          <p:cNvPr id="69" name="Text Placeholder 68"/>
          <p:cNvSpPr>
            <a:spLocks noGrp="1"/>
          </p:cNvSpPr>
          <p:nvPr>
            <p:ph type="body" idx="10"/>
          </p:nvPr>
        </p:nvSpPr>
        <p:spPr>
          <a:xfrm>
            <a:off x="3134995" y="2411095"/>
            <a:ext cx="5778500" cy="307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95999"/>
              </a:lnSpc>
              <a:spcAft>
                <a:spcPts val="180"/>
              </a:spcAft>
              <a:tabLst>
                <a:tab pos="4500245" algn="r"/>
              </a:tabLst>
            </a:pPr>
            <a:r>
              <a:rPr lang="en-US" sz="1800" spc="-100">
                <a:solidFill>
                  <a:srgbClr val="000000"/>
                </a:solidFill>
                <a:latin typeface="Gill Sans MT" panose="22635452340000000000" pitchFamily="2"/>
              </a:rPr>
              <a:t>O ff antipsychotics </a:t>
            </a:r>
            <a:r>
              <a:rPr lang="en-US" sz="1800" spc="-50">
                <a:solidFill>
                  <a:srgbClr val="000000"/>
                </a:solidFill>
                <a:latin typeface="Gill Sans MT" panose="22635452340000000000" pitchFamily="2"/>
              </a:rPr>
              <a:t>On Antipsychotics </a:t>
            </a:r>
          </a:p>
        </p:txBody>
      </p:sp>
      <p:sp>
        <p:nvSpPr>
          <p:cNvPr id="74" name="Text Placeholder 73"/>
          <p:cNvSpPr>
            <a:spLocks noGrp="1"/>
          </p:cNvSpPr>
          <p:nvPr>
            <p:ph type="body" idx="10"/>
          </p:nvPr>
        </p:nvSpPr>
        <p:spPr>
          <a:xfrm>
            <a:off x="1344295" y="3209290"/>
            <a:ext cx="7569200" cy="4241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6576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100% </a:t>
            </a:r>
          </a:p>
        </p:txBody>
      </p:sp>
      <p:sp>
        <p:nvSpPr>
          <p:cNvPr id="75" name="Text Placeholder 74"/>
          <p:cNvSpPr>
            <a:spLocks noGrp="1"/>
          </p:cNvSpPr>
          <p:nvPr>
            <p:ph type="body" idx="10"/>
          </p:nvPr>
        </p:nvSpPr>
        <p:spPr>
          <a:xfrm>
            <a:off x="1344295" y="6303010"/>
            <a:ext cx="7569200" cy="960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737360" marR="0" indent="0" algn="l">
              <a:lnSpc>
                <a:spcPct val="95999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10-year followup </a:t>
            </a: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15-year followup </a:t>
            </a:r>
          </a:p>
          <a:p>
            <a:pPr marL="0" marR="0" indent="0" algn="l">
              <a:lnSpc>
                <a:spcPct val="95999"/>
              </a:lnSpc>
              <a:spcBef>
                <a:spcPts val="1260"/>
              </a:spcBef>
              <a:spcAft>
                <a:spcPts val="144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  <p:sp>
        <p:nvSpPr>
          <p:cNvPr id="76" name="Text Placeholder 75"/>
          <p:cNvSpPr>
            <a:spLocks noGrp="1"/>
          </p:cNvSpPr>
          <p:nvPr>
            <p:ph type="body" idx="10"/>
          </p:nvPr>
        </p:nvSpPr>
        <p:spPr>
          <a:xfrm>
            <a:off x="1807210" y="3925570"/>
            <a:ext cx="341630" cy="1987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75% 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idx="10"/>
          </p:nvPr>
        </p:nvSpPr>
        <p:spPr>
          <a:xfrm>
            <a:off x="1807210" y="4639310"/>
            <a:ext cx="341630" cy="19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50% </a:t>
            </a:r>
          </a:p>
        </p:txBody>
      </p:sp>
      <p:sp>
        <p:nvSpPr>
          <p:cNvPr id="78" name="Text Placeholder 77"/>
          <p:cNvSpPr>
            <a:spLocks noGrp="1"/>
          </p:cNvSpPr>
          <p:nvPr>
            <p:ph type="body" idx="10"/>
          </p:nvPr>
        </p:nvSpPr>
        <p:spPr>
          <a:xfrm>
            <a:off x="1804670" y="5355590"/>
            <a:ext cx="344170" cy="19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-40">
                <a:solidFill>
                  <a:srgbClr val="000000"/>
                </a:solidFill>
                <a:latin typeface="Gill Sans MT" panose="22635452340000000000" pitchFamily="2"/>
              </a:rPr>
              <a:t>25% </a:t>
            </a:r>
          </a:p>
        </p:txBody>
      </p:sp>
      <p:sp>
        <p:nvSpPr>
          <p:cNvPr id="79" name="Text Placeholder 78"/>
          <p:cNvSpPr>
            <a:spLocks noGrp="1"/>
          </p:cNvSpPr>
          <p:nvPr>
            <p:ph type="body" idx="10"/>
          </p:nvPr>
        </p:nvSpPr>
        <p:spPr>
          <a:xfrm>
            <a:off x="1908175" y="6071870"/>
            <a:ext cx="240665" cy="19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0"/>
              </a:spcAft>
            </a:pPr>
            <a:r>
              <a:rPr lang="en-US" sz="1650" spc="-45">
                <a:solidFill>
                  <a:srgbClr val="000000"/>
                </a:solidFill>
                <a:latin typeface="Gill Sans MT" panose="22635452340000000000" pitchFamily="2"/>
              </a:rPr>
              <a:t>0% </a:t>
            </a:r>
          </a:p>
        </p:txBody>
      </p:sp>
      <p:sp>
        <p:nvSpPr>
          <p:cNvPr id="82" name="Text Placeholder 81"/>
          <p:cNvSpPr>
            <a:spLocks noGrp="1"/>
          </p:cNvSpPr>
          <p:nvPr>
            <p:ph type="body" idx="10"/>
          </p:nvPr>
        </p:nvSpPr>
        <p:spPr>
          <a:xfrm>
            <a:off x="3035935" y="5751830"/>
            <a:ext cx="286385" cy="1651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140">
                <a:solidFill>
                  <a:srgbClr val="FFFFFF"/>
                </a:solidFill>
                <a:latin typeface="Gill Sans MT" panose="22635452340000000000" pitchFamily="2"/>
              </a:rPr>
              <a:t>0. 23 </a:t>
            </a:r>
          </a:p>
        </p:txBody>
      </p:sp>
      <p:sp>
        <p:nvSpPr>
          <p:cNvPr id="83" name="Text Placeholder 82"/>
          <p:cNvSpPr>
            <a:spLocks noGrp="1"/>
          </p:cNvSpPr>
          <p:nvPr>
            <p:ph type="body" idx="10"/>
          </p:nvPr>
        </p:nvSpPr>
        <p:spPr>
          <a:xfrm>
            <a:off x="4267200" y="4953000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0.79 </a:t>
            </a:r>
          </a:p>
        </p:txBody>
      </p:sp>
      <p:sp>
        <p:nvSpPr>
          <p:cNvPr id="84" name="Text Placeholder 83"/>
          <p:cNvSpPr>
            <a:spLocks noGrp="1"/>
          </p:cNvSpPr>
          <p:nvPr>
            <p:ph type="body" idx="10"/>
          </p:nvPr>
        </p:nvSpPr>
        <p:spPr>
          <a:xfrm>
            <a:off x="5989320" y="5681345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0.28 </a:t>
            </a:r>
          </a:p>
        </p:txBody>
      </p:sp>
      <p:sp>
        <p:nvSpPr>
          <p:cNvPr id="85" name="Text Placeholder 84"/>
          <p:cNvSpPr>
            <a:spLocks noGrp="1"/>
          </p:cNvSpPr>
          <p:nvPr>
            <p:ph type="body" idx="10"/>
          </p:nvPr>
        </p:nvSpPr>
        <p:spPr>
          <a:xfrm>
            <a:off x="7220585" y="5166360"/>
            <a:ext cx="295910" cy="1657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9679"/>
              </a:lnSpc>
              <a:spcAft>
                <a:spcPts val="0"/>
              </a:spcAft>
            </a:pPr>
            <a:r>
              <a:rPr lang="en-US" sz="1350" spc="-50">
                <a:solidFill>
                  <a:srgbClr val="FFFFFF"/>
                </a:solidFill>
                <a:latin typeface="Gill Sans MT" panose="22635452340000000000" pitchFamily="2"/>
              </a:rPr>
              <a:t>0.64 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322830" y="3636010"/>
            <a:ext cx="5907405" cy="0"/>
          </a:xfrm>
          <a:prstGeom prst="line">
            <a:avLst/>
          </a:prstGeom>
          <a:ln w="3175" cmpd="sng">
            <a:solidFill>
              <a:srgbClr val="AAAAAA"/>
            </a:solidFill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 Placeholder 88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97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2970" y="3136265"/>
            <a:ext cx="5130165" cy="1548765"/>
          </a:xfrm>
          <a:prstGeom prst="rect">
            <a:avLst/>
          </a:prstGeom>
        </p:spPr>
      </p:pic>
      <p:sp>
        <p:nvSpPr>
          <p:cNvPr id="103" name="Text Placeholder 102"/>
          <p:cNvSpPr>
            <a:spLocks noGrp="1"/>
          </p:cNvSpPr>
          <p:nvPr>
            <p:ph type="body" idx="10"/>
          </p:nvPr>
        </p:nvSpPr>
        <p:spPr>
          <a:xfrm>
            <a:off x="521335" y="7250430"/>
            <a:ext cx="9015730" cy="12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90" name="Text Placeholder 89"/>
          <p:cNvSpPr>
            <a:spLocks noGrp="1"/>
          </p:cNvSpPr>
          <p:nvPr>
            <p:ph type="body" idx="10"/>
          </p:nvPr>
        </p:nvSpPr>
        <p:spPr>
          <a:xfrm>
            <a:off x="1036320" y="509270"/>
            <a:ext cx="8229600" cy="17856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7200" rIns="0" bIns="0" anchor="t"/>
          <a:lstStyle/>
          <a:p>
            <a:pPr marL="0" marR="0" indent="0" algn="l">
              <a:lnSpc>
                <a:spcPct val="95999"/>
              </a:lnSpc>
              <a:spcAft>
                <a:spcPts val="6300"/>
              </a:spcAft>
            </a:pPr>
            <a:r>
              <a:rPr lang="en-US" sz="3250" spc="-25">
                <a:solidFill>
                  <a:srgbClr val="000000"/>
                </a:solidFill>
                <a:latin typeface="Gill Sans MT" panose="22635452340000000000" pitchFamily="2"/>
              </a:rPr>
              <a:t>Global Adjustment of “Other Psychotic” Patients </a:t>
            </a:r>
          </a:p>
        </p:txBody>
      </p:sp>
      <p:graphicFrame>
        <p:nvGraphicFramePr>
          <p:cNvPr id="93" name="table 93"/>
          <p:cNvGraphicFramePr>
            <a:graphicFrameLocks noGrp="1"/>
          </p:cNvGraphicFramePr>
          <p:nvPr/>
        </p:nvGraphicFramePr>
        <p:xfrm>
          <a:off x="1036320" y="2294890"/>
          <a:ext cx="6149340" cy="753110"/>
        </p:xfrm>
        <a:graphic>
          <a:graphicData uri="http://schemas.openxmlformats.org/drawingml/2006/table">
            <a:tbl>
              <a:tblPr/>
              <a:tblGrid>
                <a:gridCol w="848360"/>
                <a:gridCol w="413385"/>
                <a:gridCol w="4887595"/>
              </a:tblGrid>
              <a:tr h="3022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Worst </a:t>
                      </a:r>
                      <a:r>
                        <a:t/>
                      </a:r>
                      <a:br/>
                      <a:r>
                        <a:rPr lang="en-US" sz="12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outcomes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8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6350" cmpd="sng">
                      <a:solidFill>
                        <a:srgbClr val="AAAAAA"/>
                      </a:solidFill>
                      <a:prstDash val="solid"/>
                    </a:lnT>
                    <a:lnB w="6350" cmpd="sng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7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6350" cmpd="sng">
                      <a:solidFill>
                        <a:srgbClr val="AAAAAA"/>
                      </a:solidFill>
                      <a:prstDash val="solid"/>
                    </a:lnT>
                    <a:lnB w="3175" cmpd="sng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9779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3175" cmpd="sng">
                      <a:solidFill>
                        <a:srgbClr val="AAAAAA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6" name="table 96"/>
          <p:cNvGraphicFramePr>
            <a:graphicFrameLocks noGrp="1"/>
          </p:cNvGraphicFramePr>
          <p:nvPr/>
        </p:nvGraphicFramePr>
        <p:xfrm>
          <a:off x="1036320" y="3054350"/>
          <a:ext cx="8229600" cy="1630680"/>
        </p:xfrm>
        <a:graphic>
          <a:graphicData uri="http://schemas.openxmlformats.org/drawingml/2006/table">
            <a:tbl>
              <a:tblPr/>
              <a:tblGrid>
                <a:gridCol w="1136650"/>
                <a:gridCol w="5130165"/>
                <a:gridCol w="1962785"/>
              </a:tblGrid>
              <a:tr h="1630680">
                <a:tc>
                  <a:txBody>
                    <a:bodyPr/>
                    <a:lstStyle/>
                    <a:p>
                      <a:pPr marL="982980" marR="45720" indent="0" algn="just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6 5 4 3 2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 marR="0" indent="0" algn="l">
                        <a:lnSpc>
                          <a:spcPct val="95999"/>
                        </a:lnSpc>
                        <a:spcBef>
                          <a:spcPts val="2520"/>
                        </a:spcBef>
                        <a:spcAft>
                          <a:spcPts val="0"/>
                        </a:spcAft>
                      </a:pPr>
                      <a:r>
                        <a:rPr lang="en-US" sz="1650" spc="-4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On Antipsychotics </a:t>
                      </a:r>
                    </a:p>
                    <a:p>
                      <a:pPr marL="310515" marR="0" indent="0" algn="l">
                        <a:lnSpc>
                          <a:spcPct val="81599"/>
                        </a:lnSpc>
                        <a:spcBef>
                          <a:spcPts val="6300"/>
                        </a:spcBef>
                        <a:spcAft>
                          <a:spcPts val="0"/>
                        </a:spcAft>
                      </a:pPr>
                      <a:r>
                        <a:rPr lang="en-US" sz="1650" spc="-4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Off Antipsychotics </a:t>
                      </a:r>
                    </a:p>
                  </a:txBody>
                  <a:tcPr marL="0" marR="0" marT="0" marB="0" anchor="b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8" name="Text Placeholder 97"/>
          <p:cNvSpPr>
            <a:spLocks noGrp="1"/>
          </p:cNvSpPr>
          <p:nvPr>
            <p:ph type="body" idx="10"/>
          </p:nvPr>
        </p:nvSpPr>
        <p:spPr>
          <a:xfrm>
            <a:off x="2057400" y="4740275"/>
            <a:ext cx="24130" cy="3625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1440" rIns="0" bIns="0" anchor="t"/>
          <a:lstStyle/>
          <a:p>
            <a:pPr marL="0" marR="0" indent="0" algn="l">
              <a:lnSpc>
                <a:spcPct val="76799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 </a:t>
            </a:r>
          </a:p>
        </p:txBody>
      </p:sp>
      <p:graphicFrame>
        <p:nvGraphicFramePr>
          <p:cNvPr id="101" name="table 101"/>
          <p:cNvGraphicFramePr>
            <a:graphicFrameLocks noGrp="1"/>
          </p:cNvGraphicFramePr>
          <p:nvPr/>
        </p:nvGraphicFramePr>
        <p:xfrm>
          <a:off x="1029970" y="5171440"/>
          <a:ext cx="6486525" cy="482854"/>
        </p:xfrm>
        <a:graphic>
          <a:graphicData uri="http://schemas.openxmlformats.org/drawingml/2006/table">
            <a:tbl>
              <a:tblPr/>
              <a:tblGrid>
                <a:gridCol w="796925"/>
                <a:gridCol w="471170"/>
                <a:gridCol w="4876165"/>
                <a:gridCol w="342265"/>
              </a:tblGrid>
              <a:tr h="104775">
                <a:tc rowSpan="3">
                  <a:txBody>
                    <a:bodyPr/>
                    <a:lstStyle/>
                    <a:p>
                      <a:pPr marL="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Best </a:t>
                      </a:r>
                      <a:r>
                        <a:t/>
                      </a:r>
                      <a:br/>
                      <a:r>
                        <a:rPr lang="en-US" sz="12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outcomes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69545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0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15570"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9545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735" algn="l"/>
                          <a:tab pos="2531745" algn="l"/>
                          <a:tab pos="3800475" algn="l"/>
                          <a:tab pos="5689600" algn="r"/>
                        </a:tabLst>
                      </a:pPr>
                      <a:r>
                        <a:rPr lang="en-US" sz="1650" spc="-6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2 years </a:t>
                      </a:r>
                      <a:r>
                        <a:rPr lang="en-US" sz="1650" spc="-5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4.5 years </a:t>
                      </a:r>
                      <a:r>
                        <a:rPr lang="en-US" sz="1650" spc="-3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7.5 years </a:t>
                      </a:r>
                      <a:r>
                        <a:rPr lang="en-US" sz="1650" spc="-6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10 years </a:t>
                      </a:r>
                      <a:r>
                        <a:rPr lang="en-US" sz="16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15 years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" name="Text Placeholder 101"/>
          <p:cNvSpPr>
            <a:spLocks noGrp="1"/>
          </p:cNvSpPr>
          <p:nvPr>
            <p:ph type="body" idx="10"/>
          </p:nvPr>
        </p:nvSpPr>
        <p:spPr>
          <a:xfrm>
            <a:off x="1344295" y="5678805"/>
            <a:ext cx="7562215" cy="15716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2960" rIns="0" bIns="0" anchor="t"/>
          <a:lstStyle/>
          <a:p>
            <a:pPr marL="0" marR="0" indent="0" algn="l">
              <a:lnSpc>
                <a:spcPct val="95999"/>
              </a:lnSpc>
              <a:spcAft>
                <a:spcPts val="306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2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2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2298065" y="4742815"/>
            <a:ext cx="4865370" cy="0"/>
          </a:xfrm>
          <a:prstGeom prst="line">
            <a:avLst/>
          </a:prstGeom>
          <a:ln w="3175" cmpd="sng">
            <a:solidFill>
              <a:srgbClr val="AAAAAA"/>
            </a:solidFill>
          </a:ln>
        </p:spPr>
      </p:cxnSp>
      <p:cxnSp>
        <p:nvCxnSpPr>
          <p:cNvPr id="105" name="Straight Connector 104"/>
          <p:cNvCxnSpPr/>
          <p:nvPr/>
        </p:nvCxnSpPr>
        <p:spPr>
          <a:xfrm>
            <a:off x="2298065" y="5099050"/>
            <a:ext cx="4868545" cy="0"/>
          </a:xfrm>
          <a:prstGeom prst="line">
            <a:avLst/>
          </a:prstGeom>
          <a:ln w="6350" cmpd="sng">
            <a:solidFill>
              <a:srgbClr val="AAAAAA"/>
            </a:solidFill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 Placeholder 107"/>
          <p:cNvSpPr>
            <a:spLocks noGrp="1"/>
          </p:cNvSpPr>
          <p:nvPr>
            <p:ph type="body" idx="10"/>
          </p:nvPr>
        </p:nvSpPr>
        <p:spPr>
          <a:xfrm>
            <a:off x="521335" y="509270"/>
            <a:ext cx="901573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15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3265" y="3112135"/>
            <a:ext cx="5550535" cy="1883410"/>
          </a:xfrm>
          <a:prstGeom prst="rect">
            <a:avLst/>
          </a:prstGeom>
        </p:spPr>
      </p:pic>
      <p:sp>
        <p:nvSpPr>
          <p:cNvPr id="109" name="Text Placeholder 108"/>
          <p:cNvSpPr>
            <a:spLocks noGrp="1"/>
          </p:cNvSpPr>
          <p:nvPr>
            <p:ph type="body" idx="10"/>
          </p:nvPr>
        </p:nvSpPr>
        <p:spPr>
          <a:xfrm>
            <a:off x="1471930" y="509270"/>
            <a:ext cx="7353300" cy="2127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08660" rIns="0" bIns="0" anchor="t"/>
          <a:lstStyle/>
          <a:p>
            <a:pPr marL="0" marR="0" indent="0" algn="ctr">
              <a:lnSpc>
                <a:spcPct val="95999"/>
              </a:lnSpc>
              <a:spcAft>
                <a:spcPts val="6840"/>
              </a:spcAft>
            </a:pPr>
            <a:r>
              <a:rPr lang="en-US" sz="3300" spc="-95">
                <a:solidFill>
                  <a:srgbClr val="000000"/>
                </a:solidFill>
                <a:latin typeface="Gill Sans MT" panose="22635452340000000000" pitchFamily="2"/>
              </a:rPr>
              <a:t>Global Adjustment of All Psychotic Patients </a:t>
            </a:r>
          </a:p>
        </p:txBody>
      </p:sp>
      <p:sp>
        <p:nvSpPr>
          <p:cNvPr id="110" name="Text Placeholder 109"/>
          <p:cNvSpPr>
            <a:spLocks noGrp="1"/>
          </p:cNvSpPr>
          <p:nvPr>
            <p:ph type="body" idx="10"/>
          </p:nvPr>
        </p:nvSpPr>
        <p:spPr>
          <a:xfrm>
            <a:off x="890270" y="2636520"/>
            <a:ext cx="685800" cy="2395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ct val="95999"/>
              </a:lnSpc>
              <a:spcAft>
                <a:spcPts val="15480"/>
              </a:spcAft>
            </a:pPr>
            <a:r>
              <a:rPr lang="en-US" sz="1250" spc="0">
                <a:solidFill>
                  <a:srgbClr val="000000"/>
                </a:solidFill>
                <a:latin typeface="Gill Sans MT" panose="22635452340000000000" pitchFamily="2"/>
              </a:rPr>
              <a:t>Worst </a:t>
            </a:r>
            <a:r>
              <a:t/>
            </a:r>
            <a:br/>
            <a:r>
              <a:rPr lang="en-US" sz="1250" spc="-40">
                <a:solidFill>
                  <a:srgbClr val="000000"/>
                </a:solidFill>
                <a:latin typeface="Gill Sans MT" panose="22635452340000000000" pitchFamily="2"/>
              </a:rPr>
              <a:t>outcomes </a:t>
            </a:r>
          </a:p>
        </p:txBody>
      </p:sp>
      <p:sp>
        <p:nvSpPr>
          <p:cNvPr id="111" name="Text Placeholder 110"/>
          <p:cNvSpPr>
            <a:spLocks noGrp="1"/>
          </p:cNvSpPr>
          <p:nvPr>
            <p:ph type="body" idx="10"/>
          </p:nvPr>
        </p:nvSpPr>
        <p:spPr>
          <a:xfrm>
            <a:off x="1840865" y="2636520"/>
            <a:ext cx="7501255" cy="2489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ct val="77759"/>
              </a:lnSpc>
              <a:spcAft>
                <a:spcPts val="36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8 </a:t>
            </a:r>
          </a:p>
        </p:txBody>
      </p:sp>
      <p:graphicFrame>
        <p:nvGraphicFramePr>
          <p:cNvPr id="114" name="table 114"/>
          <p:cNvGraphicFramePr>
            <a:graphicFrameLocks noGrp="1"/>
          </p:cNvGraphicFramePr>
          <p:nvPr/>
        </p:nvGraphicFramePr>
        <p:xfrm>
          <a:off x="1840865" y="2976880"/>
          <a:ext cx="7557135" cy="2018665"/>
        </p:xfrm>
        <a:graphic>
          <a:graphicData uri="http://schemas.openxmlformats.org/drawingml/2006/table">
            <a:tbl>
              <a:tblPr/>
              <a:tblGrid>
                <a:gridCol w="208280"/>
                <a:gridCol w="5550535"/>
                <a:gridCol w="1798320"/>
              </a:tblGrid>
              <a:tr h="2018665">
                <a:tc>
                  <a:txBody>
                    <a:bodyPr/>
                    <a:lstStyle/>
                    <a:p>
                      <a:pPr marL="0" marR="45720" indent="0" algn="just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50" spc="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7 6 5 4 3 2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indent="0" algn="l">
                        <a:lnSpc>
                          <a:spcPts val="1800"/>
                        </a:lnSpc>
                        <a:spcBef>
                          <a:spcPts val="3420"/>
                        </a:spcBef>
                        <a:spcAft>
                          <a:spcPts val="0"/>
                        </a:spcAft>
                      </a:pPr>
                      <a:r>
                        <a:rPr lang="en-US" sz="1250" spc="-3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Schizophrenia On Meds </a:t>
                      </a:r>
                      <a:r>
                        <a:rPr lang="en-US" sz="1250" spc="-5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Other Disorders On Meds </a:t>
                      </a:r>
                    </a:p>
                    <a:p>
                      <a:pPr marL="68580" marR="0" indent="0" algn="l">
                        <a:lnSpc>
                          <a:spcPts val="25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1250" spc="-3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Schizophrenia Off Meds </a:t>
                      </a:r>
                      <a:r>
                        <a:rPr lang="en-US" sz="1250" spc="-50">
                          <a:solidFill>
                            <a:srgbClr val="000000"/>
                          </a:solidFill>
                          <a:latin typeface="Gill Sans MT" panose="22635452340000000000" pitchFamily="2"/>
                        </a:rPr>
                        <a:t>Other Disorders Off Meds </a:t>
                      </a:r>
                    </a:p>
                  </a:txBody>
                  <a:tcPr marL="0" marR="0" marT="0" marB="0" anchor="b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6" name="Text Placeholder 115"/>
          <p:cNvSpPr>
            <a:spLocks noGrp="1"/>
          </p:cNvSpPr>
          <p:nvPr>
            <p:ph type="body" idx="10"/>
          </p:nvPr>
        </p:nvSpPr>
        <p:spPr>
          <a:xfrm>
            <a:off x="935990" y="5031740"/>
            <a:ext cx="624840" cy="701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60020" rIns="0" bIns="0" anchor="t"/>
          <a:lstStyle/>
          <a:p>
            <a:pPr marL="0" marR="0" indent="0" algn="ctr">
              <a:lnSpc>
                <a:spcPct val="95999"/>
              </a:lnSpc>
              <a:spcAft>
                <a:spcPts val="900"/>
              </a:spcAft>
            </a:pPr>
            <a:r>
              <a:rPr lang="en-US" sz="1250" spc="0">
                <a:solidFill>
                  <a:srgbClr val="000000"/>
                </a:solidFill>
                <a:latin typeface="Gill Sans MT" panose="22635452340000000000" pitchFamily="2"/>
              </a:rPr>
              <a:t>Best </a:t>
            </a:r>
            <a:r>
              <a:t/>
            </a:r>
            <a:br/>
            <a:r>
              <a:rPr lang="en-US" sz="1250" spc="-65">
                <a:solidFill>
                  <a:srgbClr val="000000"/>
                </a:solidFill>
                <a:latin typeface="Gill Sans MT" panose="22635452340000000000" pitchFamily="2"/>
              </a:rPr>
              <a:t>outcomes </a:t>
            </a:r>
          </a:p>
        </p:txBody>
      </p:sp>
      <p:sp>
        <p:nvSpPr>
          <p:cNvPr id="117" name="Text Placeholder 116"/>
          <p:cNvSpPr>
            <a:spLocks noGrp="1"/>
          </p:cNvSpPr>
          <p:nvPr>
            <p:ph type="body" idx="10"/>
          </p:nvPr>
        </p:nvSpPr>
        <p:spPr>
          <a:xfrm>
            <a:off x="935990" y="5733415"/>
            <a:ext cx="7912100" cy="15297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868680" marR="0" indent="0" algn="l">
              <a:lnSpc>
                <a:spcPct val="95999"/>
              </a:lnSpc>
              <a:spcAft>
                <a:spcPts val="0"/>
              </a:spcAft>
              <a:tabLst>
                <a:tab pos="2125980" algn="l"/>
                <a:tab pos="3457575" algn="l"/>
                <a:tab pos="4834890" algn="l"/>
                <a:tab pos="6824345" algn="r"/>
              </a:tabLst>
            </a:pP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2 years </a:t>
            </a:r>
            <a:r>
              <a:rPr lang="en-US" sz="1650" spc="-50">
                <a:solidFill>
                  <a:srgbClr val="000000"/>
                </a:solidFill>
                <a:latin typeface="Gill Sans MT" panose="22635452340000000000" pitchFamily="2"/>
              </a:rPr>
              <a:t>4.5 years </a:t>
            </a:r>
            <a:r>
              <a:rPr lang="en-US" sz="1650" spc="-20">
                <a:solidFill>
                  <a:srgbClr val="000000"/>
                </a:solidFill>
                <a:latin typeface="Gill Sans MT" panose="22635452340000000000" pitchFamily="2"/>
              </a:rPr>
              <a:t>7.5 years </a:t>
            </a:r>
            <a:r>
              <a:rPr lang="en-US" sz="1650" spc="-60">
                <a:solidFill>
                  <a:srgbClr val="000000"/>
                </a:solidFill>
                <a:latin typeface="Gill Sans MT" panose="22635452340000000000" pitchFamily="2"/>
              </a:rPr>
              <a:t>10 years </a:t>
            </a: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15 years </a:t>
            </a:r>
          </a:p>
          <a:p>
            <a:pPr marL="320040" marR="0" indent="0" algn="l">
              <a:lnSpc>
                <a:spcPct val="95999"/>
              </a:lnSpc>
              <a:spcBef>
                <a:spcPts val="5760"/>
              </a:spcBef>
              <a:spcAft>
                <a:spcPts val="1440"/>
              </a:spcAft>
            </a:pPr>
            <a:r>
              <a:rPr lang="en-US" sz="1100" spc="-30">
                <a:solidFill>
                  <a:srgbClr val="000000"/>
                </a:solidFill>
                <a:latin typeface="Gill Sans MT" panose="22635452340000000000" pitchFamily="2"/>
              </a:rPr>
              <a:t>Source: Harrow M. “Factors involved in outcome and recovery in schizophrenia patients not on antipsychotic medications.” </a:t>
            </a:r>
            <a:r>
              <a:rPr lang="en-US" sz="1100" i="1" spc="-30">
                <a:solidFill>
                  <a:srgbClr val="000000"/>
                </a:solidFill>
                <a:latin typeface="Gill Sans MT" panose="22635452340000000000" pitchFamily="2"/>
              </a:rPr>
              <a:t>Journal of </a:t>
            </a:r>
            <a:r>
              <a:rPr lang="en-US" sz="1100" i="1" spc="-15">
                <a:solidFill>
                  <a:srgbClr val="000000"/>
                </a:solidFill>
                <a:latin typeface="Gill Sans MT" panose="22635452340000000000" pitchFamily="2"/>
              </a:rPr>
              <a:t>Nervous and Mental Disease</a:t>
            </a:r>
            <a:r>
              <a:rPr lang="en-US" sz="1100" spc="-15">
                <a:solidFill>
                  <a:srgbClr val="000000"/>
                </a:solidFill>
                <a:latin typeface="Gill Sans MT" panose="22635452340000000000" pitchFamily="2"/>
              </a:rPr>
              <a:t> 195 (2007):406-14. </a:t>
            </a:r>
          </a:p>
        </p:txBody>
      </p:sp>
      <p:sp>
        <p:nvSpPr>
          <p:cNvPr id="118" name="Text Placeholder 117"/>
          <p:cNvSpPr>
            <a:spLocks noGrp="1"/>
          </p:cNvSpPr>
          <p:nvPr>
            <p:ph type="body" idx="10"/>
          </p:nvPr>
        </p:nvSpPr>
        <p:spPr>
          <a:xfrm>
            <a:off x="1847215" y="5142230"/>
            <a:ext cx="6978015" cy="553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100"/>
              </a:lnSpc>
              <a:spcAft>
                <a:spcPts val="0"/>
              </a:spcAft>
            </a:pPr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1 </a:t>
            </a:r>
            <a:r>
              <a:t/>
            </a:r>
            <a:br/>
            <a:r>
              <a:rPr lang="en-US" sz="1650" spc="0">
                <a:solidFill>
                  <a:srgbClr val="000000"/>
                </a:solidFill>
                <a:latin typeface="Gill Sans MT" panose="22635452340000000000" pitchFamily="2"/>
              </a:rPr>
              <a:t>0 </a:t>
            </a:r>
          </a:p>
        </p:txBody>
      </p:sp>
      <p:cxnSp>
        <p:nvCxnSpPr>
          <p:cNvPr id="119" name="Straight Connector 118"/>
          <p:cNvCxnSpPr/>
          <p:nvPr/>
        </p:nvCxnSpPr>
        <p:spPr>
          <a:xfrm>
            <a:off x="2118360" y="2889250"/>
            <a:ext cx="5300980" cy="0"/>
          </a:xfrm>
          <a:prstGeom prst="line">
            <a:avLst/>
          </a:prstGeom>
          <a:ln w="6350" cmpd="sng">
            <a:solidFill>
              <a:srgbClr val="AAAAAA"/>
            </a:solidFill>
          </a:ln>
        </p:spPr>
      </p:cxnSp>
      <p:cxnSp>
        <p:nvCxnSpPr>
          <p:cNvPr id="120" name="Straight Connector 119"/>
          <p:cNvCxnSpPr/>
          <p:nvPr/>
        </p:nvCxnSpPr>
        <p:spPr>
          <a:xfrm>
            <a:off x="2118360" y="5035550"/>
            <a:ext cx="5300980" cy="0"/>
          </a:xfrm>
          <a:prstGeom prst="line">
            <a:avLst/>
          </a:prstGeom>
          <a:ln w="6350" cmpd="sng">
            <a:solidFill>
              <a:srgbClr val="AAAAAA"/>
            </a:solidFill>
          </a:ln>
        </p:spPr>
      </p:cxnSp>
      <p:cxnSp>
        <p:nvCxnSpPr>
          <p:cNvPr id="121" name="Straight Connector 120"/>
          <p:cNvCxnSpPr/>
          <p:nvPr/>
        </p:nvCxnSpPr>
        <p:spPr>
          <a:xfrm>
            <a:off x="2118360" y="5388610"/>
            <a:ext cx="5300980" cy="0"/>
          </a:xfrm>
          <a:prstGeom prst="line">
            <a:avLst/>
          </a:prstGeom>
          <a:ln w="3175" cmpd="sng">
            <a:solidFill>
              <a:srgbClr val="AAAAAA"/>
            </a:solidFill>
          </a:ln>
        </p:spPr>
      </p:cxnSp>
      <p:cxnSp>
        <p:nvCxnSpPr>
          <p:cNvPr id="122" name="Straight Connector 121"/>
          <p:cNvCxnSpPr/>
          <p:nvPr/>
        </p:nvCxnSpPr>
        <p:spPr>
          <a:xfrm>
            <a:off x="2121535" y="5581015"/>
            <a:ext cx="529463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 Placeholder 124"/>
          <p:cNvSpPr>
            <a:spLocks noGrp="1"/>
          </p:cNvSpPr>
          <p:nvPr>
            <p:ph type="body" idx="10"/>
          </p:nvPr>
        </p:nvSpPr>
        <p:spPr>
          <a:xfrm>
            <a:off x="1974850" y="509270"/>
            <a:ext cx="6794500" cy="6753860"/>
          </a:xfrm>
          <a:prstGeom prst="rect">
            <a:avLst/>
          </a:prstGeom>
          <a:noFill/>
          <a:ln w="6350" cmpd="sng">
            <a:solidFill>
              <a:srgbClr val="000000"/>
            </a:solidFill>
            <a:prstDash val="solid"/>
          </a:ln>
        </p:spPr>
        <p:txBody>
          <a:bodyPr vert="horz" lIns="0" tIns="982980" rIns="0" bIns="0" anchor="t"/>
          <a:lstStyle/>
          <a:p>
            <a:pPr marL="0" marR="0" indent="0" algn="ctr">
              <a:lnSpc>
                <a:spcPct val="95999"/>
              </a:lnSpc>
              <a:spcAft>
                <a:spcPts val="0"/>
              </a:spcAft>
            </a:pPr>
            <a:r>
              <a:rPr lang="en-US" sz="2900" spc="-70">
                <a:solidFill>
                  <a:srgbClr val="000000"/>
                </a:solidFill>
                <a:latin typeface="Gill Sans MT" panose="22635452340000000000" pitchFamily="2"/>
              </a:rPr>
              <a:t>“In addition, global outcome for the group of </a:t>
            </a:r>
          </a:p>
          <a:p>
            <a:pPr marL="0" marR="0" indent="0" algn="ctr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en-US" sz="2900" spc="35">
                <a:solidFill>
                  <a:srgbClr val="000000"/>
                </a:solidFill>
                <a:latin typeface="Gill Sans MT" panose="22635452340000000000" pitchFamily="2"/>
              </a:rPr>
              <a:t>patients with schizophrenia who were on </a:t>
            </a:r>
          </a:p>
          <a:p>
            <a:pPr marL="0" marR="0" indent="0" algn="ct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2900" spc="10">
                <a:solidFill>
                  <a:srgbClr val="000000"/>
                </a:solidFill>
                <a:latin typeface="Gill Sans MT" panose="22635452340000000000" pitchFamily="2"/>
              </a:rPr>
              <a:t>antipsychotics was compared with the off-</a:t>
            </a:r>
            <a:r>
              <a:rPr lang="en-US" sz="100">
                <a:solidFill>
                  <a:srgbClr val="000000"/>
                </a:solidFill>
                <a:latin typeface="Gill Sans MT" panose="22635452340000000000" pitchFamily="2"/>
              </a:rPr>
              <a:t> </a:t>
            </a:r>
          </a:p>
          <a:p>
            <a:pPr marL="0" marR="0" indent="0" algn="ct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2900" spc="120">
                <a:solidFill>
                  <a:srgbClr val="000000"/>
                </a:solidFill>
                <a:latin typeface="Gill Sans MT" panose="22635452340000000000" pitchFamily="2"/>
              </a:rPr>
              <a:t>medication schizophrenia patients with </a:t>
            </a:r>
          </a:p>
          <a:p>
            <a:pPr marL="0" marR="0" indent="0" algn="ctr">
              <a:lnSpc>
                <a:spcPct val="95999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2900" spc="5">
                <a:solidFill>
                  <a:srgbClr val="000000"/>
                </a:solidFill>
                <a:latin typeface="Gill Sans MT" panose="22635452340000000000" pitchFamily="2"/>
              </a:rPr>
              <a:t>similar prognostic status. Starting with the </a:t>
            </a:r>
          </a:p>
          <a:p>
            <a:pPr marL="0" marR="0" indent="0" algn="ctr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en-US" sz="2900" spc="-30">
                <a:solidFill>
                  <a:srgbClr val="000000"/>
                </a:solidFill>
                <a:latin typeface="Gill Sans MT" panose="22635452340000000000" pitchFamily="2"/>
              </a:rPr>
              <a:t>4.5-year follow-up and extending to the 15- </a:t>
            </a:r>
          </a:p>
          <a:p>
            <a:pPr marL="0" marR="0" indent="0" algn="ct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2900" spc="-40">
                <a:solidFill>
                  <a:srgbClr val="000000"/>
                </a:solidFill>
                <a:latin typeface="Gill Sans MT" panose="22635452340000000000" pitchFamily="2"/>
              </a:rPr>
              <a:t>year follow-up, the off-medication subgroup </a:t>
            </a:r>
          </a:p>
          <a:p>
            <a:pPr marL="0" marR="0" indent="0" algn="ctr">
              <a:lnSpc>
                <a:spcPct val="95999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2900" spc="5">
                <a:solidFill>
                  <a:srgbClr val="000000"/>
                </a:solidFill>
                <a:latin typeface="Gill Sans MT" panose="22635452340000000000" pitchFamily="2"/>
              </a:rPr>
              <a:t>tended to show better global outcomes at </a:t>
            </a:r>
          </a:p>
          <a:p>
            <a:pPr marL="0" marR="0" indent="0" algn="l">
              <a:lnSpc>
                <a:spcPct val="95999"/>
              </a:lnSpc>
              <a:spcBef>
                <a:spcPts val="720"/>
              </a:spcBef>
              <a:spcAft>
                <a:spcPts val="0"/>
              </a:spcAft>
            </a:pPr>
            <a:r>
              <a:rPr lang="en-US" sz="2900" spc="0">
                <a:solidFill>
                  <a:srgbClr val="000000"/>
                </a:solidFill>
                <a:latin typeface="Gill Sans MT" panose="22635452340000000000" pitchFamily="2"/>
              </a:rPr>
              <a:t>each followup.” </a:t>
            </a:r>
          </a:p>
          <a:p>
            <a:pPr marL="0" marR="0" indent="0" algn="l">
              <a:lnSpc>
                <a:spcPct val="95999"/>
              </a:lnSpc>
              <a:spcBef>
                <a:spcPts val="4140"/>
              </a:spcBef>
              <a:spcAft>
                <a:spcPts val="1260"/>
              </a:spcAft>
            </a:pPr>
            <a:r>
              <a:rPr lang="en-US" sz="2900" spc="-40">
                <a:solidFill>
                  <a:srgbClr val="000000"/>
                </a:solidFill>
                <a:latin typeface="Gill Sans MT" panose="22635452340000000000" pitchFamily="2"/>
              </a:rPr>
              <a:t>Martin Harrow, page 411.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668</Words>
  <Application>Microsoft Office PowerPoint</Application>
  <PresentationFormat>Personalizzato</PresentationFormat>
  <Paragraphs>140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/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cajmone</dc:creator>
  <cp:lastModifiedBy>cajmone</cp:lastModifiedBy>
  <cp:revision>1</cp:revision>
  <dcterms:modified xsi:type="dcterms:W3CDTF">2014-03-28T11:50:24Z</dcterms:modified>
</cp:coreProperties>
</file>